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6" r:id="rId1"/>
  </p:sldMasterIdLst>
  <p:notesMasterIdLst>
    <p:notesMasterId r:id="rId40"/>
  </p:notesMasterIdLst>
  <p:sldIdLst>
    <p:sldId id="275" r:id="rId2"/>
    <p:sldId id="262" r:id="rId3"/>
    <p:sldId id="261" r:id="rId4"/>
    <p:sldId id="318" r:id="rId5"/>
    <p:sldId id="278" r:id="rId6"/>
    <p:sldId id="279" r:id="rId7"/>
    <p:sldId id="280" r:id="rId8"/>
    <p:sldId id="281" r:id="rId9"/>
    <p:sldId id="282" r:id="rId10"/>
    <p:sldId id="283" r:id="rId11"/>
    <p:sldId id="270" r:id="rId12"/>
    <p:sldId id="258" r:id="rId13"/>
    <p:sldId id="263" r:id="rId14"/>
    <p:sldId id="264" r:id="rId15"/>
    <p:sldId id="288" r:id="rId16"/>
    <p:sldId id="332" r:id="rId17"/>
    <p:sldId id="331" r:id="rId18"/>
    <p:sldId id="334" r:id="rId19"/>
    <p:sldId id="335" r:id="rId20"/>
    <p:sldId id="274" r:id="rId21"/>
    <p:sldId id="273" r:id="rId22"/>
    <p:sldId id="272" r:id="rId23"/>
    <p:sldId id="284" r:id="rId24"/>
    <p:sldId id="319" r:id="rId25"/>
    <p:sldId id="320" r:id="rId26"/>
    <p:sldId id="285" r:id="rId27"/>
    <p:sldId id="321" r:id="rId28"/>
    <p:sldId id="336" r:id="rId29"/>
    <p:sldId id="328" r:id="rId30"/>
    <p:sldId id="330" r:id="rId31"/>
    <p:sldId id="327" r:id="rId32"/>
    <p:sldId id="265" r:id="rId33"/>
    <p:sldId id="266" r:id="rId34"/>
    <p:sldId id="267" r:id="rId35"/>
    <p:sldId id="268" r:id="rId36"/>
    <p:sldId id="277" r:id="rId37"/>
    <p:sldId id="333" r:id="rId38"/>
    <p:sldId id="269" r:id="rId39"/>
  </p:sldIdLst>
  <p:sldSz cx="12192000" cy="6858000"/>
  <p:notesSz cx="6858000" cy="9144000"/>
  <p:embeddedFontLst>
    <p:embeddedFont>
      <p:font typeface="나눔스퀘어" panose="020B0600000101010101" pitchFamily="50" charset="-127"/>
      <p:regular r:id="rId41"/>
    </p:embeddedFont>
    <p:embeddedFont>
      <p:font typeface="나눔스퀘어 Bold" panose="020B0600000101010101" pitchFamily="50" charset="-127"/>
      <p:bold r:id="rId42"/>
    </p:embeddedFont>
    <p:embeddedFont>
      <p:font typeface="나눔스퀘어 ExtraBold" panose="020B0600000101010101" pitchFamily="50" charset="-127"/>
      <p:bold r:id="rId43"/>
    </p:embeddedFont>
    <p:embeddedFont>
      <p:font typeface="맑은 고딕" panose="020B0503020000020004" pitchFamily="50" charset="-127"/>
      <p:regular r:id="rId44"/>
      <p:bold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부용" initials="김" lastIdx="1" clrIdx="0">
    <p:extLst>
      <p:ext uri="{19B8F6BF-5375-455C-9EA6-DF929625EA0E}">
        <p15:presenceInfo xmlns:p15="http://schemas.microsoft.com/office/powerpoint/2012/main" userId="김부용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BABD"/>
    <a:srgbClr val="00002F"/>
    <a:srgbClr val="DAE3F3"/>
    <a:srgbClr val="EBEBEB"/>
    <a:srgbClr val="5B9BD5"/>
    <a:srgbClr val="D0CECE"/>
    <a:srgbClr val="634EEA"/>
    <a:srgbClr val="BDBDFF"/>
    <a:srgbClr val="523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39" autoAdjust="0"/>
    <p:restoredTop sz="94660"/>
  </p:normalViewPr>
  <p:slideViewPr>
    <p:cSldViewPr snapToGrid="0">
      <p:cViewPr varScale="1">
        <p:scale>
          <a:sx n="75" d="100"/>
          <a:sy n="75" d="100"/>
        </p:scale>
        <p:origin x="58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rgbClr val="8DBAB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D74-435B-9C6B-C5EC54D27D4C}"/>
              </c:ext>
            </c:extLst>
          </c:dPt>
          <c:dPt>
            <c:idx val="1"/>
            <c:bubble3D val="0"/>
            <c:spPr>
              <a:solidFill>
                <a:srgbClr val="EBEBE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D74-435B-9C6B-C5EC54D27D4C}"/>
              </c:ext>
            </c:extLst>
          </c:dPt>
          <c:dPt>
            <c:idx val="2"/>
            <c:bubble3D val="0"/>
            <c:spPr>
              <a:solidFill>
                <a:srgbClr val="BFE5E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D74-435B-9C6B-C5EC54D27D4C}"/>
              </c:ext>
            </c:extLst>
          </c:dPt>
          <c:dPt>
            <c:idx val="3"/>
            <c:bubble3D val="0"/>
            <c:spPr>
              <a:solidFill>
                <a:srgbClr val="DEF1F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D74-435B-9C6B-C5EC54D27D4C}"/>
              </c:ext>
            </c:extLst>
          </c:dPt>
          <c:cat>
            <c:strRef>
              <c:f>Sheet1!$A$2:$A$5</c:f>
              <c:strCache>
                <c:ptCount val="4"/>
                <c:pt idx="0">
                  <c:v>길민호</c:v>
                </c:pt>
                <c:pt idx="1">
                  <c:v>김채민</c:v>
                </c:pt>
                <c:pt idx="2">
                  <c:v>이하임</c:v>
                </c:pt>
                <c:pt idx="3">
                  <c:v>김부용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3.5</c:v>
                </c:pt>
                <c:pt idx="1">
                  <c:v>1.5</c:v>
                </c:pt>
                <c:pt idx="2">
                  <c:v>2.5</c:v>
                </c:pt>
                <c:pt idx="3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D74-435B-9C6B-C5EC54D27D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2021-06-21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5" Type="http://schemas.openxmlformats.org/officeDocument/2006/relationships/image" Target="../media/image3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oshhild?utm_source=unsplash&amp;utm_medium=referral&amp;utm_content=creditCopyText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hyperlink" Target="https://unsplash.com/s/photos/camping?utm_source=unsplash&amp;utm_medium=referral&amp;utm_content=creditCopyTex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89679" y="2385494"/>
            <a:ext cx="401263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Rest</a:t>
            </a:r>
            <a:r>
              <a:rPr lang="ko-KR" altLang="en-US" sz="50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50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Camping</a:t>
            </a:r>
          </a:p>
          <a:p>
            <a:pPr algn="ctr"/>
            <a:r>
              <a:rPr lang="en-US" altLang="ko-KR" sz="20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0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 최종발표 </a:t>
            </a:r>
            <a:r>
              <a:rPr lang="en-US" altLang="ko-KR" sz="20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191411" y="3591816"/>
            <a:ext cx="3818246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독강조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FFE5EE-63A8-4454-8538-1BA2F2FC9B70}"/>
              </a:ext>
            </a:extLst>
          </p:cNvPr>
          <p:cNvSpPr txBox="1"/>
          <p:nvPr/>
        </p:nvSpPr>
        <p:spPr>
          <a:xfrm>
            <a:off x="4512070" y="4019782"/>
            <a:ext cx="31678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60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길민호</a:t>
            </a:r>
            <a:r>
              <a:rPr lang="en-US" altLang="ko-KR" sz="1100" dirty="0">
                <a:solidFill>
                  <a:srgbClr val="8DBAB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100" dirty="0">
                <a:solidFill>
                  <a:srgbClr val="8DBAB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팀장</a:t>
            </a:r>
            <a:r>
              <a:rPr lang="en-US" altLang="ko-KR" sz="1100" dirty="0">
                <a:solidFill>
                  <a:srgbClr val="8DBAB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en-US" altLang="ko-KR" sz="160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이하임</a:t>
            </a:r>
            <a:r>
              <a:rPr lang="en-US" altLang="ko-KR" sz="160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 </a:t>
            </a:r>
            <a:r>
              <a:rPr lang="ko-KR" altLang="en-US" sz="160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김부용</a:t>
            </a:r>
            <a:r>
              <a:rPr lang="en-US" altLang="ko-KR" sz="160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 </a:t>
            </a:r>
            <a:r>
              <a:rPr lang="ko-KR" altLang="en-US" sz="1600" dirty="0" err="1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김채민</a:t>
            </a:r>
            <a:endParaRPr lang="ko-KR" altLang="en-US" sz="1600" dirty="0">
              <a:solidFill>
                <a:srgbClr val="0000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C98549-C2C5-49DB-8F8B-D4090C4A27BA}"/>
              </a:ext>
            </a:extLst>
          </p:cNvPr>
          <p:cNvSpPr txBox="1"/>
          <p:nvPr/>
        </p:nvSpPr>
        <p:spPr>
          <a:xfrm>
            <a:off x="0" y="6334780"/>
            <a:ext cx="5242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발표 자료는 다음 버전의 산출물 기반으로 작성되었습니다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dist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요구사항 명세서 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v2.02/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계획서 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v2.01 /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 설계서 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v1.02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2161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타원 17">
            <a:extLst>
              <a:ext uri="{FF2B5EF4-FFF2-40B4-BE49-F238E27FC236}">
                <a16:creationId xmlns:a16="http://schemas.microsoft.com/office/drawing/2014/main" id="{95A27561-EDC2-4603-BB72-CC7DAE181F4E}"/>
              </a:ext>
            </a:extLst>
          </p:cNvPr>
          <p:cNvSpPr/>
          <p:nvPr/>
        </p:nvSpPr>
        <p:spPr>
          <a:xfrm>
            <a:off x="4778535" y="2287110"/>
            <a:ext cx="2645228" cy="2645228"/>
          </a:xfrm>
          <a:prstGeom prst="ellipse">
            <a:avLst/>
          </a:prstGeom>
          <a:noFill/>
          <a:ln w="38100">
            <a:solidFill>
              <a:schemeClr val="bg1">
                <a:lumMod val="9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래픽 1" descr="하이킹">
            <a:extLst>
              <a:ext uri="{FF2B5EF4-FFF2-40B4-BE49-F238E27FC236}">
                <a16:creationId xmlns:a16="http://schemas.microsoft.com/office/drawing/2014/main" id="{C0560C5E-090A-4DDD-B67E-3EAEB45E1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6516" y="2287110"/>
            <a:ext cx="1141890" cy="1141890"/>
          </a:xfrm>
          <a:prstGeom prst="rect">
            <a:avLst/>
          </a:prstGeom>
        </p:spPr>
      </p:pic>
      <p:pic>
        <p:nvPicPr>
          <p:cNvPr id="3" name="그래픽 2" descr="텐트">
            <a:extLst>
              <a:ext uri="{FF2B5EF4-FFF2-40B4-BE49-F238E27FC236}">
                <a16:creationId xmlns:a16="http://schemas.microsoft.com/office/drawing/2014/main" id="{070A00B8-970C-4670-8D88-F5FACF3B1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43595" y="2287110"/>
            <a:ext cx="1141890" cy="114189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88521AD-3405-497F-8824-4D205A5D3739}"/>
              </a:ext>
            </a:extLst>
          </p:cNvPr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8E94D08-1A08-4953-ABF3-6416D41C5DF7}"/>
              </a:ext>
            </a:extLst>
          </p:cNvPr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래픽 8" descr="마케팅">
            <a:extLst>
              <a:ext uri="{FF2B5EF4-FFF2-40B4-BE49-F238E27FC236}">
                <a16:creationId xmlns:a16="http://schemas.microsoft.com/office/drawing/2014/main" id="{679BB7E2-195C-4A72-A287-683B0B43CE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5638800" y="4293423"/>
            <a:ext cx="914400" cy="914400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9FE6B88-FE1D-4C10-B812-CB2AE9040A7A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F750E2F-D05E-4103-863D-BB0F18AAFF9F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AD97BD2-B667-4247-9480-86C25FB527B5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A17C174-B6B0-47D9-88EE-7B72F5746FD3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7F9EB8F-6DA3-43AE-A5B2-296CBB67269F}"/>
              </a:ext>
            </a:extLst>
          </p:cNvPr>
          <p:cNvSpPr txBox="1"/>
          <p:nvPr/>
        </p:nvSpPr>
        <p:spPr>
          <a:xfrm>
            <a:off x="3653773" y="2457945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캠퍼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6C2172-0F0D-4667-9563-D1C72402CC70}"/>
              </a:ext>
            </a:extLst>
          </p:cNvPr>
          <p:cNvSpPr txBox="1"/>
          <p:nvPr/>
        </p:nvSpPr>
        <p:spPr>
          <a:xfrm>
            <a:off x="7885485" y="2457945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업주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2E3F02-B2B7-403B-93DF-E72B280744E4}"/>
              </a:ext>
            </a:extLst>
          </p:cNvPr>
          <p:cNvSpPr txBox="1"/>
          <p:nvPr/>
        </p:nvSpPr>
        <p:spPr>
          <a:xfrm>
            <a:off x="5269492" y="5207823"/>
            <a:ext cx="1653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플랫폼 관리자</a:t>
            </a: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4D2C5B1B-529B-4079-B583-23FC598C760F}"/>
              </a:ext>
            </a:extLst>
          </p:cNvPr>
          <p:cNvSpPr/>
          <p:nvPr/>
        </p:nvSpPr>
        <p:spPr>
          <a:xfrm>
            <a:off x="511229" y="2861289"/>
            <a:ext cx="3795287" cy="2277313"/>
          </a:xfrm>
          <a:prstGeom prst="wedgeRectCallout">
            <a:avLst>
              <a:gd name="adj1" fmla="val 53167"/>
              <a:gd name="adj2" fmla="val -4141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캠핑장 검색</a:t>
            </a:r>
            <a:endParaRPr lang="en-US" altLang="ko-KR" dirty="0">
              <a:solidFill>
                <a:srgbClr val="0000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캠핑장 예약</a:t>
            </a:r>
            <a:endParaRPr lang="en-US" altLang="ko-KR" dirty="0">
              <a:solidFill>
                <a:srgbClr val="0000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예약 수정</a:t>
            </a:r>
            <a:r>
              <a:rPr lang="en-US" altLang="ko-KR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취소</a:t>
            </a:r>
            <a:endParaRPr lang="en-US" altLang="ko-KR" dirty="0">
              <a:solidFill>
                <a:srgbClr val="0000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리뷰</a:t>
            </a:r>
            <a:r>
              <a:rPr lang="en-US" altLang="ko-KR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문의사항</a:t>
            </a:r>
            <a:endParaRPr lang="en-US" altLang="ko-KR" dirty="0">
              <a:solidFill>
                <a:srgbClr val="0000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캠핑 지도</a:t>
            </a:r>
            <a:endParaRPr lang="en-US" altLang="ko-KR" dirty="0">
              <a:solidFill>
                <a:srgbClr val="0000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70F51426-34B7-433A-8BDB-54B4945F66FA}"/>
              </a:ext>
            </a:extLst>
          </p:cNvPr>
          <p:cNvSpPr/>
          <p:nvPr/>
        </p:nvSpPr>
        <p:spPr>
          <a:xfrm>
            <a:off x="8011488" y="2902742"/>
            <a:ext cx="3669284" cy="2277313"/>
          </a:xfrm>
          <a:prstGeom prst="wedgeRectCallout">
            <a:avLst>
              <a:gd name="adj1" fmla="val -53531"/>
              <a:gd name="adj2" fmla="val -37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캠핑장 정보 등록</a:t>
            </a:r>
            <a:endParaRPr lang="en-US" altLang="ko-KR" dirty="0">
              <a:solidFill>
                <a:srgbClr val="0000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캠핑장 예약 관리</a:t>
            </a:r>
            <a:endParaRPr lang="en-US" altLang="ko-KR" dirty="0">
              <a:solidFill>
                <a:srgbClr val="0000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리뷰</a:t>
            </a:r>
            <a:r>
              <a:rPr lang="en-US" altLang="ko-KR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문의사항 답글</a:t>
            </a:r>
            <a:endParaRPr lang="en-US" altLang="ko-KR" dirty="0">
              <a:solidFill>
                <a:srgbClr val="0000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AEF7BCD3-C68C-4F1F-8CDF-F50F998E4C5D}"/>
              </a:ext>
            </a:extLst>
          </p:cNvPr>
          <p:cNvSpPr/>
          <p:nvPr/>
        </p:nvSpPr>
        <p:spPr>
          <a:xfrm>
            <a:off x="4198356" y="5727676"/>
            <a:ext cx="3795287" cy="809433"/>
          </a:xfrm>
          <a:prstGeom prst="wedgeRectCallout">
            <a:avLst>
              <a:gd name="adj1" fmla="val 11864"/>
              <a:gd name="adj2" fmla="val -6131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</a:t>
            </a:r>
            <a:r>
              <a:rPr lang="en-US" altLang="ko-KR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컨텐츠 관리</a:t>
            </a:r>
            <a:endParaRPr lang="en-US" altLang="ko-KR" dirty="0">
              <a:solidFill>
                <a:srgbClr val="0000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말풍선: 사각형 20">
            <a:extLst>
              <a:ext uri="{FF2B5EF4-FFF2-40B4-BE49-F238E27FC236}">
                <a16:creationId xmlns:a16="http://schemas.microsoft.com/office/drawing/2014/main" id="{A5810B9E-8396-45B9-A7B2-106ADD7DAC2C}"/>
              </a:ext>
            </a:extLst>
          </p:cNvPr>
          <p:cNvSpPr/>
          <p:nvPr/>
        </p:nvSpPr>
        <p:spPr>
          <a:xfrm>
            <a:off x="4198356" y="1250067"/>
            <a:ext cx="3795287" cy="810209"/>
          </a:xfrm>
          <a:prstGeom prst="wedgeRectCallout">
            <a:avLst>
              <a:gd name="adj1" fmla="val 105"/>
              <a:gd name="adj2" fmla="val 24745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캠핑 커뮤니티</a:t>
            </a:r>
            <a:endParaRPr lang="en-US" altLang="ko-KR" sz="24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2" name="그래픽 21" descr="연결">
            <a:extLst>
              <a:ext uri="{FF2B5EF4-FFF2-40B4-BE49-F238E27FC236}">
                <a16:creationId xmlns:a16="http://schemas.microsoft.com/office/drawing/2014/main" id="{0D1E5536-2BCD-4771-87C2-DBB32AD970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30977" y="913893"/>
            <a:ext cx="914400" cy="914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DEAD1BF-4614-4AB5-B0A2-356B8CDA51F5}"/>
              </a:ext>
            </a:extLst>
          </p:cNvPr>
          <p:cNvSpPr txBox="1"/>
          <p:nvPr/>
        </p:nvSpPr>
        <p:spPr>
          <a:xfrm>
            <a:off x="1026522" y="989148"/>
            <a:ext cx="100540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사용자별 기능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081CF8-8242-43DE-989C-71FA6A2D4F39}"/>
              </a:ext>
            </a:extLst>
          </p:cNvPr>
          <p:cNvSpPr txBox="1"/>
          <p:nvPr/>
        </p:nvSpPr>
        <p:spPr>
          <a:xfrm>
            <a:off x="937435" y="512094"/>
            <a:ext cx="160813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소개</a:t>
            </a:r>
          </a:p>
        </p:txBody>
      </p:sp>
    </p:spTree>
    <p:extLst>
      <p:ext uri="{BB962C8B-B14F-4D97-AF65-F5344CB8AC3E}">
        <p14:creationId xmlns:p14="http://schemas.microsoft.com/office/powerpoint/2010/main" val="427845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04949F4-06E8-412F-A196-33B076BF74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847" y="80472"/>
            <a:ext cx="8871045" cy="6777528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DD6AC71-8879-4510-9457-4101B9894F04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D153E2D-9992-452A-9366-C61F889AAC09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6E95979-4886-4567-9DDE-092195C8B192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059CF81-C6E4-4DB4-BB9B-BFADBD64BE05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A95E99A-D2A8-436C-8F6C-2393622EBF68}"/>
              </a:ext>
            </a:extLst>
          </p:cNvPr>
          <p:cNvSpPr txBox="1"/>
          <p:nvPr/>
        </p:nvSpPr>
        <p:spPr>
          <a:xfrm>
            <a:off x="1026522" y="989148"/>
            <a:ext cx="12738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Usecase</a:t>
            </a:r>
            <a:r>
              <a:rPr lang="en-US" altLang="ko-KR" sz="13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diagram</a:t>
            </a:r>
            <a:endParaRPr lang="ko-KR" altLang="en-US" sz="13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D27F7D-0B81-42BA-915F-0B1485DFC805}"/>
              </a:ext>
            </a:extLst>
          </p:cNvPr>
          <p:cNvSpPr txBox="1"/>
          <p:nvPr/>
        </p:nvSpPr>
        <p:spPr>
          <a:xfrm>
            <a:off x="937435" y="512094"/>
            <a:ext cx="160813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소개</a:t>
            </a:r>
          </a:p>
        </p:txBody>
      </p:sp>
    </p:spTree>
    <p:extLst>
      <p:ext uri="{BB962C8B-B14F-4D97-AF65-F5344CB8AC3E}">
        <p14:creationId xmlns:p14="http://schemas.microsoft.com/office/powerpoint/2010/main" val="3578998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57DC2364-DF87-437C-97C0-7D0878BEEC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6" r="76" b="15433"/>
          <a:stretch/>
        </p:blipFill>
        <p:spPr>
          <a:xfrm>
            <a:off x="2452048" y="1006929"/>
            <a:ext cx="7287904" cy="5787942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26522" y="989148"/>
            <a:ext cx="87883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PERT chart</a:t>
            </a:r>
            <a:endParaRPr lang="ko-KR" altLang="en-US" sz="13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8771F1-66CE-4B72-B0F3-C428BEAFD177}"/>
              </a:ext>
            </a:extLst>
          </p:cNvPr>
          <p:cNvSpPr txBox="1"/>
          <p:nvPr/>
        </p:nvSpPr>
        <p:spPr>
          <a:xfrm>
            <a:off x="937435" y="512094"/>
            <a:ext cx="160813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소개</a:t>
            </a:r>
          </a:p>
        </p:txBody>
      </p:sp>
    </p:spTree>
    <p:extLst>
      <p:ext uri="{BB962C8B-B14F-4D97-AF65-F5344CB8AC3E}">
        <p14:creationId xmlns:p14="http://schemas.microsoft.com/office/powerpoint/2010/main" val="1489070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2963228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C087972-41FA-42FE-BAB7-1D36DB002A76}"/>
              </a:ext>
            </a:extLst>
          </p:cNvPr>
          <p:cNvSpPr/>
          <p:nvPr/>
        </p:nvSpPr>
        <p:spPr>
          <a:xfrm rot="20028441">
            <a:off x="8889871" y="2625883"/>
            <a:ext cx="1525242" cy="3565665"/>
          </a:xfrm>
          <a:prstGeom prst="roundRect">
            <a:avLst/>
          </a:prstGeom>
          <a:noFill/>
          <a:ln w="57150"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EF18AE6D-677E-4083-92BE-D9CA1C5B5E74}"/>
              </a:ext>
            </a:extLst>
          </p:cNvPr>
          <p:cNvSpPr/>
          <p:nvPr/>
        </p:nvSpPr>
        <p:spPr>
          <a:xfrm rot="5400000">
            <a:off x="4566793" y="1120464"/>
            <a:ext cx="1740399" cy="4697209"/>
          </a:xfrm>
          <a:prstGeom prst="roundRect">
            <a:avLst/>
          </a:prstGeom>
          <a:noFill/>
          <a:ln w="57150"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512094"/>
            <a:ext cx="7296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26522" y="989148"/>
            <a:ext cx="76997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 구조</a:t>
            </a:r>
          </a:p>
        </p:txBody>
      </p:sp>
      <p:pic>
        <p:nvPicPr>
          <p:cNvPr id="39" name="그래픽 38" descr="블록체인 단색으로 채워진">
            <a:extLst>
              <a:ext uri="{FF2B5EF4-FFF2-40B4-BE49-F238E27FC236}">
                <a16:creationId xmlns:a16="http://schemas.microsoft.com/office/drawing/2014/main" id="{D08F0330-BC07-48BC-9AE8-E61DEE984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6484" y="2668316"/>
            <a:ext cx="1177481" cy="1177481"/>
          </a:xfrm>
          <a:prstGeom prst="rect">
            <a:avLst/>
          </a:prstGeom>
        </p:spPr>
      </p:pic>
      <p:pic>
        <p:nvPicPr>
          <p:cNvPr id="41" name="그래픽 40" descr="창고 단색으로 채워진">
            <a:extLst>
              <a:ext uri="{FF2B5EF4-FFF2-40B4-BE49-F238E27FC236}">
                <a16:creationId xmlns:a16="http://schemas.microsoft.com/office/drawing/2014/main" id="{D866BCDC-FD80-49AE-BC6B-6038326462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777" y="2668317"/>
            <a:ext cx="1177480" cy="1177480"/>
          </a:xfrm>
          <a:prstGeom prst="rect">
            <a:avLst/>
          </a:prstGeom>
        </p:spPr>
      </p:pic>
      <p:pic>
        <p:nvPicPr>
          <p:cNvPr id="45" name="그래픽 44" descr="셀 타워 단색으로 채워진">
            <a:extLst>
              <a:ext uri="{FF2B5EF4-FFF2-40B4-BE49-F238E27FC236}">
                <a16:creationId xmlns:a16="http://schemas.microsoft.com/office/drawing/2014/main" id="{DD166242-AAD6-41CC-8B18-8558FE4C38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29303" y="2668318"/>
            <a:ext cx="1261536" cy="1261536"/>
          </a:xfrm>
          <a:prstGeom prst="rect">
            <a:avLst/>
          </a:prstGeom>
        </p:spPr>
      </p:pic>
      <p:pic>
        <p:nvPicPr>
          <p:cNvPr id="47" name="그래픽 46" descr="정육면체 단색으로 채워진">
            <a:extLst>
              <a:ext uri="{FF2B5EF4-FFF2-40B4-BE49-F238E27FC236}">
                <a16:creationId xmlns:a16="http://schemas.microsoft.com/office/drawing/2014/main" id="{43A7AD9D-4AFF-407C-99F6-C86B64F531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07427" y="4718173"/>
            <a:ext cx="930424" cy="930424"/>
          </a:xfrm>
          <a:prstGeom prst="rect">
            <a:avLst/>
          </a:prstGeom>
        </p:spPr>
      </p:pic>
      <p:pic>
        <p:nvPicPr>
          <p:cNvPr id="49" name="그래픽 48" descr="데이터베이스 단색으로 채워진">
            <a:extLst>
              <a:ext uri="{FF2B5EF4-FFF2-40B4-BE49-F238E27FC236}">
                <a16:creationId xmlns:a16="http://schemas.microsoft.com/office/drawing/2014/main" id="{E56A08E9-2714-43D9-8ACC-21D8F3451C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25158" y="2763899"/>
            <a:ext cx="1082269" cy="1082269"/>
          </a:xfrm>
          <a:prstGeom prst="rect">
            <a:avLst/>
          </a:prstGeom>
        </p:spPr>
      </p:pic>
      <p:pic>
        <p:nvPicPr>
          <p:cNvPr id="51" name="그래픽 50" descr="조금 굽은 줄 화살표 단색으로 채워진">
            <a:extLst>
              <a:ext uri="{FF2B5EF4-FFF2-40B4-BE49-F238E27FC236}">
                <a16:creationId xmlns:a16="http://schemas.microsoft.com/office/drawing/2014/main" id="{AF8E9AFF-9F3E-4533-B4A5-4E36872AF7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45074" y="3259350"/>
            <a:ext cx="655530" cy="655530"/>
          </a:xfrm>
          <a:prstGeom prst="rect">
            <a:avLst/>
          </a:prstGeom>
        </p:spPr>
      </p:pic>
      <p:pic>
        <p:nvPicPr>
          <p:cNvPr id="53" name="그래픽 52" descr="줄 화살표: 일자형 단색으로 채워진">
            <a:extLst>
              <a:ext uri="{FF2B5EF4-FFF2-40B4-BE49-F238E27FC236}">
                <a16:creationId xmlns:a16="http://schemas.microsoft.com/office/drawing/2014/main" id="{879B887A-629F-481F-98BE-46F81DD2FE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45073" y="2930308"/>
            <a:ext cx="655530" cy="655530"/>
          </a:xfrm>
          <a:prstGeom prst="rect">
            <a:avLst/>
          </a:prstGeom>
        </p:spPr>
      </p:pic>
      <p:pic>
        <p:nvPicPr>
          <p:cNvPr id="55" name="그래픽 54" descr="조금 굽은 줄 화살표 단색으로 채워진">
            <a:extLst>
              <a:ext uri="{FF2B5EF4-FFF2-40B4-BE49-F238E27FC236}">
                <a16:creationId xmlns:a16="http://schemas.microsoft.com/office/drawing/2014/main" id="{A72EA3FE-0457-4B75-9D8E-2B577ABDE1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67075" y="3234492"/>
            <a:ext cx="655530" cy="655530"/>
          </a:xfrm>
          <a:prstGeom prst="rect">
            <a:avLst/>
          </a:prstGeom>
        </p:spPr>
      </p:pic>
      <p:pic>
        <p:nvPicPr>
          <p:cNvPr id="58" name="그래픽 57" descr="줄 화살표: 일자형 단색으로 채워진">
            <a:extLst>
              <a:ext uri="{FF2B5EF4-FFF2-40B4-BE49-F238E27FC236}">
                <a16:creationId xmlns:a16="http://schemas.microsoft.com/office/drawing/2014/main" id="{5AB4FC88-856E-4BCE-9811-7E38476C487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967075" y="2924216"/>
            <a:ext cx="655530" cy="65553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D35B0109-D63C-4984-B254-EE216068FF3F}"/>
              </a:ext>
            </a:extLst>
          </p:cNvPr>
          <p:cNvSpPr txBox="1"/>
          <p:nvPr/>
        </p:nvSpPr>
        <p:spPr>
          <a:xfrm>
            <a:off x="1069803" y="3929854"/>
            <a:ext cx="117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D264F3B-ADB6-408D-876B-892DC047EFD4}"/>
              </a:ext>
            </a:extLst>
          </p:cNvPr>
          <p:cNvSpPr txBox="1"/>
          <p:nvPr/>
        </p:nvSpPr>
        <p:spPr>
          <a:xfrm>
            <a:off x="3314636" y="3929854"/>
            <a:ext cx="117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Controller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52D4919-0258-4365-82B5-2C393A395275}"/>
              </a:ext>
            </a:extLst>
          </p:cNvPr>
          <p:cNvSpPr txBox="1"/>
          <p:nvPr/>
        </p:nvSpPr>
        <p:spPr>
          <a:xfrm>
            <a:off x="6506485" y="3887663"/>
            <a:ext cx="117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Service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4A4A1B6-79F4-4577-871F-2FC0A2999E34}"/>
              </a:ext>
            </a:extLst>
          </p:cNvPr>
          <p:cNvSpPr txBox="1"/>
          <p:nvPr/>
        </p:nvSpPr>
        <p:spPr>
          <a:xfrm>
            <a:off x="8529947" y="3872689"/>
            <a:ext cx="117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Mapper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984CE55-D113-40C9-90F5-537FF2693205}"/>
              </a:ext>
            </a:extLst>
          </p:cNvPr>
          <p:cNvSpPr txBox="1"/>
          <p:nvPr/>
        </p:nvSpPr>
        <p:spPr>
          <a:xfrm>
            <a:off x="8734806" y="5639754"/>
            <a:ext cx="3011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DTO (Data Transfer Object)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148D491-CF36-491B-B54F-160FF441B053}"/>
              </a:ext>
            </a:extLst>
          </p:cNvPr>
          <p:cNvSpPr txBox="1"/>
          <p:nvPr/>
        </p:nvSpPr>
        <p:spPr>
          <a:xfrm>
            <a:off x="9824268" y="3468189"/>
            <a:ext cx="265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엔티티 클래스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730D383-771A-460D-9CA6-8CAA412EE116}"/>
              </a:ext>
            </a:extLst>
          </p:cNvPr>
          <p:cNvSpPr txBox="1"/>
          <p:nvPr/>
        </p:nvSpPr>
        <p:spPr>
          <a:xfrm>
            <a:off x="4165389" y="4487340"/>
            <a:ext cx="265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제어 클래스</a:t>
            </a:r>
          </a:p>
        </p:txBody>
      </p:sp>
      <p:pic>
        <p:nvPicPr>
          <p:cNvPr id="34" name="그래픽 33" descr="조금 굽은 줄 화살표 단색으로 채워진">
            <a:extLst>
              <a:ext uri="{FF2B5EF4-FFF2-40B4-BE49-F238E27FC236}">
                <a16:creationId xmlns:a16="http://schemas.microsoft.com/office/drawing/2014/main" id="{93B66223-4231-4899-8E12-3FE9B3CD7A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00439" y="3259350"/>
            <a:ext cx="655530" cy="655530"/>
          </a:xfrm>
          <a:prstGeom prst="rect">
            <a:avLst/>
          </a:prstGeom>
        </p:spPr>
      </p:pic>
      <p:pic>
        <p:nvPicPr>
          <p:cNvPr id="35" name="그래픽 34" descr="줄 화살표: 일자형 단색으로 채워진">
            <a:extLst>
              <a:ext uri="{FF2B5EF4-FFF2-40B4-BE49-F238E27FC236}">
                <a16:creationId xmlns:a16="http://schemas.microsoft.com/office/drawing/2014/main" id="{CFCA94B5-93C8-46C9-8847-6EBD818D5FA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00438" y="2930308"/>
            <a:ext cx="655530" cy="65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03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  <p:bldP spid="74" grpId="0"/>
      <p:bldP spid="7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9FC96169-05FA-4DB3-933F-997B35C37E4A}"/>
              </a:ext>
            </a:extLst>
          </p:cNvPr>
          <p:cNvSpPr/>
          <p:nvPr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B3B071EC-BAF5-4ED4-8AAB-99EF886A547A}"/>
              </a:ext>
            </a:extLst>
          </p:cNvPr>
          <p:cNvSpPr/>
          <p:nvPr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28EDAC-4DA5-42D5-94DF-4E38F3835C63}"/>
              </a:ext>
            </a:extLst>
          </p:cNvPr>
          <p:cNvSpPr txBox="1"/>
          <p:nvPr/>
        </p:nvSpPr>
        <p:spPr>
          <a:xfrm>
            <a:off x="1026522" y="512094"/>
            <a:ext cx="7296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C53506-34CC-4782-A656-419E6758A1E9}"/>
              </a:ext>
            </a:extLst>
          </p:cNvPr>
          <p:cNvSpPr txBox="1"/>
          <p:nvPr/>
        </p:nvSpPr>
        <p:spPr>
          <a:xfrm>
            <a:off x="1026522" y="985806"/>
            <a:ext cx="1680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 클래스 다이어그램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391106-9AF1-48DF-9E46-29E8D19097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769"/>
          <a:stretch/>
        </p:blipFill>
        <p:spPr>
          <a:xfrm>
            <a:off x="238415" y="1318777"/>
            <a:ext cx="6679743" cy="54194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9B07647-47EC-4BF9-987B-A9EC649789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80" t="47620"/>
          <a:stretch/>
        </p:blipFill>
        <p:spPr>
          <a:xfrm>
            <a:off x="7032796" y="3617494"/>
            <a:ext cx="4818310" cy="31207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5FE1F28-0B0F-42EA-882B-7001420901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67" r="9901" b="58347"/>
          <a:stretch/>
        </p:blipFill>
        <p:spPr>
          <a:xfrm>
            <a:off x="7032796" y="985806"/>
            <a:ext cx="3673643" cy="24816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42933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실내, 컴퓨터이(가) 표시된 사진&#10;&#10;자동 생성된 설명">
            <a:extLst>
              <a:ext uri="{FF2B5EF4-FFF2-40B4-BE49-F238E27FC236}">
                <a16:creationId xmlns:a16="http://schemas.microsoft.com/office/drawing/2014/main" id="{9D06C964-F33D-4A6B-993E-7F90044088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108" y="681653"/>
            <a:ext cx="8730892" cy="607298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26522" y="1000843"/>
            <a:ext cx="66274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 </a:t>
            </a:r>
            <a:r>
              <a:rPr lang="ko-KR" altLang="en-US" sz="13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9FC96169-05FA-4DB3-933F-997B35C37E4A}"/>
              </a:ext>
            </a:extLst>
          </p:cNvPr>
          <p:cNvSpPr/>
          <p:nvPr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B3B071EC-BAF5-4ED4-8AAB-99EF886A547A}"/>
              </a:ext>
            </a:extLst>
          </p:cNvPr>
          <p:cNvSpPr/>
          <p:nvPr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BAB21B-DB25-4FB6-8540-8834B248A417}"/>
              </a:ext>
            </a:extLst>
          </p:cNvPr>
          <p:cNvSpPr txBox="1"/>
          <p:nvPr/>
        </p:nvSpPr>
        <p:spPr>
          <a:xfrm>
            <a:off x="1026522" y="512094"/>
            <a:ext cx="7296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696662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BBE3739-7875-4C11-B5C7-2FAC07F753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1" t="33865" r="75628" b="50052"/>
          <a:stretch/>
        </p:blipFill>
        <p:spPr>
          <a:xfrm>
            <a:off x="3267524" y="3637717"/>
            <a:ext cx="5656947" cy="2676996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7128ABE-D92F-45BA-85CA-790F4CCA9C7C}"/>
              </a:ext>
            </a:extLst>
          </p:cNvPr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9DF0C51-771B-491C-A02F-80A8FE447DD1}"/>
              </a:ext>
            </a:extLst>
          </p:cNvPr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48340C-8103-4405-B30E-221EA03C0792}"/>
              </a:ext>
            </a:extLst>
          </p:cNvPr>
          <p:cNvSpPr txBox="1"/>
          <p:nvPr/>
        </p:nvSpPr>
        <p:spPr>
          <a:xfrm>
            <a:off x="1026522" y="986540"/>
            <a:ext cx="80311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 정보</a:t>
            </a:r>
          </a:p>
        </p:txBody>
      </p:sp>
      <p:pic>
        <p:nvPicPr>
          <p:cNvPr id="1026" name="Picture 2" descr="Security 기본 원리 파악하기 (이론편)">
            <a:extLst>
              <a:ext uri="{FF2B5EF4-FFF2-40B4-BE49-F238E27FC236}">
                <a16:creationId xmlns:a16="http://schemas.microsoft.com/office/drawing/2014/main" id="{7C5D6385-EAB4-4ED0-AEAA-148D1C6F6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670" y="1338798"/>
            <a:ext cx="3248660" cy="175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9A56E2C-6B19-4DC6-9AAF-980558DE9EF6}"/>
              </a:ext>
            </a:extLst>
          </p:cNvPr>
          <p:cNvSpPr/>
          <p:nvPr/>
        </p:nvSpPr>
        <p:spPr>
          <a:xfrm rot="5400000">
            <a:off x="5345869" y="-132669"/>
            <a:ext cx="1545597" cy="4697209"/>
          </a:xfrm>
          <a:prstGeom prst="roundRect">
            <a:avLst>
              <a:gd name="adj" fmla="val 11408"/>
            </a:avLst>
          </a:prstGeom>
          <a:noFill/>
          <a:ln w="57150"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559AE4E-C1B5-488F-9EBB-DCE625FC6E4D}"/>
              </a:ext>
            </a:extLst>
          </p:cNvPr>
          <p:cNvSpPr/>
          <p:nvPr/>
        </p:nvSpPr>
        <p:spPr>
          <a:xfrm rot="5400000">
            <a:off x="4757498" y="2216173"/>
            <a:ext cx="2676996" cy="5656947"/>
          </a:xfrm>
          <a:prstGeom prst="roundRect">
            <a:avLst>
              <a:gd name="adj" fmla="val 6426"/>
            </a:avLst>
          </a:prstGeom>
          <a:noFill/>
          <a:ln w="57150"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B99563-558A-4C7F-9E9D-8753A5BC33FA}"/>
              </a:ext>
            </a:extLst>
          </p:cNvPr>
          <p:cNvSpPr txBox="1"/>
          <p:nvPr/>
        </p:nvSpPr>
        <p:spPr>
          <a:xfrm>
            <a:off x="5507256" y="1006929"/>
            <a:ext cx="117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로그인</a:t>
            </a:r>
            <a:r>
              <a:rPr lang="en-US" altLang="ko-KR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0C4452-0C27-452B-A917-25A391B24F6C}"/>
              </a:ext>
            </a:extLst>
          </p:cNvPr>
          <p:cNvSpPr txBox="1"/>
          <p:nvPr/>
        </p:nvSpPr>
        <p:spPr>
          <a:xfrm>
            <a:off x="5417172" y="3268384"/>
            <a:ext cx="135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권한 확인</a:t>
            </a:r>
            <a:r>
              <a:rPr lang="en-US" altLang="ko-KR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018E04-24DC-40D6-A36B-7C069E7EB805}"/>
              </a:ext>
            </a:extLst>
          </p:cNvPr>
          <p:cNvSpPr txBox="1"/>
          <p:nvPr/>
        </p:nvSpPr>
        <p:spPr>
          <a:xfrm>
            <a:off x="1026522" y="512094"/>
            <a:ext cx="7296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4194127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9497040-7209-4CC5-978F-E468C9A01653}"/>
              </a:ext>
            </a:extLst>
          </p:cNvPr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AD56C4F-9E2D-4456-BE6B-CBC3F403BBB9}"/>
              </a:ext>
            </a:extLst>
          </p:cNvPr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78441C-3DFE-4103-9AE8-BA305EAC7A7C}"/>
              </a:ext>
            </a:extLst>
          </p:cNvPr>
          <p:cNvSpPr txBox="1"/>
          <p:nvPr/>
        </p:nvSpPr>
        <p:spPr>
          <a:xfrm>
            <a:off x="1069803" y="989898"/>
            <a:ext cx="157313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이미지 파일 관리 클래스</a:t>
            </a:r>
          </a:p>
        </p:txBody>
      </p:sp>
      <p:pic>
        <p:nvPicPr>
          <p:cNvPr id="7" name="그림 6" descr="텍스트, 점수판이(가) 표시된 사진&#10;&#10;자동 생성된 설명">
            <a:extLst>
              <a:ext uri="{FF2B5EF4-FFF2-40B4-BE49-F238E27FC236}">
                <a16:creationId xmlns:a16="http://schemas.microsoft.com/office/drawing/2014/main" id="{3AA45447-786A-478A-B3FC-6FFF2FAEF1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69" t="95276" r="24931" b="291"/>
          <a:stretch/>
        </p:blipFill>
        <p:spPr>
          <a:xfrm>
            <a:off x="322381" y="2428239"/>
            <a:ext cx="11547237" cy="20015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5F046B-FDF8-4816-819E-D37B343A5C49}"/>
              </a:ext>
            </a:extLst>
          </p:cNvPr>
          <p:cNvSpPr txBox="1"/>
          <p:nvPr/>
        </p:nvSpPr>
        <p:spPr>
          <a:xfrm>
            <a:off x="1026522" y="512094"/>
            <a:ext cx="7296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3667936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9497040-7209-4CC5-978F-E468C9A01653}"/>
              </a:ext>
            </a:extLst>
          </p:cNvPr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AD56C4F-9E2D-4456-BE6B-CBC3F403BBB9}"/>
              </a:ext>
            </a:extLst>
          </p:cNvPr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78441C-3DFE-4103-9AE8-BA305EAC7A7C}"/>
              </a:ext>
            </a:extLst>
          </p:cNvPr>
          <p:cNvSpPr txBox="1"/>
          <p:nvPr/>
        </p:nvSpPr>
        <p:spPr>
          <a:xfrm>
            <a:off x="1026522" y="983744"/>
            <a:ext cx="153703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view controller </a:t>
            </a:r>
            <a:r>
              <a:rPr lang="ko-KR" altLang="en-US" sz="13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</a:t>
            </a:r>
          </a:p>
        </p:txBody>
      </p:sp>
      <p:pic>
        <p:nvPicPr>
          <p:cNvPr id="7" name="그림 6" descr="텍스트, 점수판이(가) 표시된 사진&#10;&#10;자동 생성된 설명">
            <a:extLst>
              <a:ext uri="{FF2B5EF4-FFF2-40B4-BE49-F238E27FC236}">
                <a16:creationId xmlns:a16="http://schemas.microsoft.com/office/drawing/2014/main" id="{6EFF60B1-897B-4E29-8227-80FB56333D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17" t="75324" r="41250" b="10011"/>
          <a:stretch/>
        </p:blipFill>
        <p:spPr>
          <a:xfrm>
            <a:off x="1153402" y="1896292"/>
            <a:ext cx="9885196" cy="39725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9E426B-D05C-4BB1-8A7E-1355F585705F}"/>
              </a:ext>
            </a:extLst>
          </p:cNvPr>
          <p:cNvSpPr txBox="1"/>
          <p:nvPr/>
        </p:nvSpPr>
        <p:spPr>
          <a:xfrm>
            <a:off x="5440950" y="1799409"/>
            <a:ext cx="131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 화면</a:t>
            </a:r>
            <a:r>
              <a:rPr lang="en-US" altLang="ko-KR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257B27-428D-495C-A5E5-0EE409012EE5}"/>
              </a:ext>
            </a:extLst>
          </p:cNvPr>
          <p:cNvSpPr txBox="1"/>
          <p:nvPr/>
        </p:nvSpPr>
        <p:spPr>
          <a:xfrm>
            <a:off x="7879350" y="2439489"/>
            <a:ext cx="1762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마이페이지</a:t>
            </a:r>
            <a:r>
              <a:rPr lang="en-US" altLang="ko-KR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7245C0-3283-4240-A0C3-32226449BFE6}"/>
              </a:ext>
            </a:extLst>
          </p:cNvPr>
          <p:cNvSpPr txBox="1"/>
          <p:nvPr/>
        </p:nvSpPr>
        <p:spPr>
          <a:xfrm>
            <a:off x="6609350" y="3822604"/>
            <a:ext cx="1762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공지사항</a:t>
            </a:r>
            <a:r>
              <a:rPr lang="en-US" altLang="ko-KR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6B3125-3944-4C2D-A1C1-85CB59F062AE}"/>
              </a:ext>
            </a:extLst>
          </p:cNvPr>
          <p:cNvSpPr txBox="1"/>
          <p:nvPr/>
        </p:nvSpPr>
        <p:spPr>
          <a:xfrm>
            <a:off x="1026522" y="3429000"/>
            <a:ext cx="190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캠핑장 정보</a:t>
            </a:r>
            <a:r>
              <a:rPr lang="en-US" altLang="ko-KR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00B03B-9823-4CA4-822C-45380EFF776E}"/>
              </a:ext>
            </a:extLst>
          </p:cNvPr>
          <p:cNvSpPr txBox="1"/>
          <p:nvPr/>
        </p:nvSpPr>
        <p:spPr>
          <a:xfrm>
            <a:off x="3124358" y="1870892"/>
            <a:ext cx="190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로그인</a:t>
            </a:r>
            <a:r>
              <a:rPr lang="en-US" altLang="ko-KR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B27432-EC48-4B71-AB75-FA98C8163909}"/>
              </a:ext>
            </a:extLst>
          </p:cNvPr>
          <p:cNvSpPr txBox="1"/>
          <p:nvPr/>
        </p:nvSpPr>
        <p:spPr>
          <a:xfrm>
            <a:off x="1439183" y="2916408"/>
            <a:ext cx="190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커뮤니티 게시판</a:t>
            </a:r>
            <a:r>
              <a:rPr lang="en-US" altLang="ko-KR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7E8C50-EA00-48E4-BB04-2D4F4BDDAC4F}"/>
              </a:ext>
            </a:extLst>
          </p:cNvPr>
          <p:cNvSpPr txBox="1"/>
          <p:nvPr/>
        </p:nvSpPr>
        <p:spPr>
          <a:xfrm>
            <a:off x="8371840" y="4304910"/>
            <a:ext cx="190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예약 화면</a:t>
            </a:r>
            <a:r>
              <a:rPr lang="en-US" altLang="ko-KR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FA67AF-BDC1-4EC2-BAFD-954B5407D168}"/>
              </a:ext>
            </a:extLst>
          </p:cNvPr>
          <p:cNvSpPr txBox="1"/>
          <p:nvPr/>
        </p:nvSpPr>
        <p:spPr>
          <a:xfrm>
            <a:off x="1026522" y="512094"/>
            <a:ext cx="7296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149710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014614" y="627893"/>
            <a:ext cx="2162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352732" y="4514850"/>
            <a:ext cx="2037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추진 배경 및 필요성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980026" y="4514850"/>
            <a:ext cx="1082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설계 구조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368201" y="4514850"/>
            <a:ext cx="2605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Rest camping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 영상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308080" y="4514850"/>
            <a:ext cx="1024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역할분담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15436" y="4884182"/>
            <a:ext cx="1712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기본적인 서비스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20433" y="5253514"/>
            <a:ext cx="1502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사용자별 기능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359597" y="5622846"/>
            <a:ext cx="2024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Usecase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diagram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8750926-9C0E-4954-90FD-C5885A146FAC}"/>
              </a:ext>
            </a:extLst>
          </p:cNvPr>
          <p:cNvSpPr/>
          <p:nvPr/>
        </p:nvSpPr>
        <p:spPr>
          <a:xfrm>
            <a:off x="685008" y="5992178"/>
            <a:ext cx="1373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PERT chart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E75BE62-F2FA-4295-AA8E-5BA979E89981}"/>
              </a:ext>
            </a:extLst>
          </p:cNvPr>
          <p:cNvSpPr/>
          <p:nvPr/>
        </p:nvSpPr>
        <p:spPr>
          <a:xfrm>
            <a:off x="3315418" y="4884182"/>
            <a:ext cx="2400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클래스 다이어그램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3647F7B-AD3D-49E7-BF9E-EE42042AED89}"/>
              </a:ext>
            </a:extLst>
          </p:cNvPr>
          <p:cNvSpPr/>
          <p:nvPr/>
        </p:nvSpPr>
        <p:spPr>
          <a:xfrm>
            <a:off x="3764259" y="5253514"/>
            <a:ext cx="1502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사용자별 기능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B7B6FB9-07A7-40A4-AECF-972D54C0FD8D}"/>
              </a:ext>
            </a:extLst>
          </p:cNvPr>
          <p:cNvSpPr/>
          <p:nvPr/>
        </p:nvSpPr>
        <p:spPr>
          <a:xfrm>
            <a:off x="10174229" y="4884182"/>
            <a:ext cx="1292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어려웠던 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732956-D44D-4A26-B0DB-92EE2970322D}"/>
              </a:ext>
            </a:extLst>
          </p:cNvPr>
          <p:cNvSpPr txBox="1"/>
          <p:nvPr/>
        </p:nvSpPr>
        <p:spPr>
          <a:xfrm>
            <a:off x="365556" y="249797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5AA7267-0AEA-43B4-A37F-734FE590EFB9}"/>
              </a:ext>
            </a:extLst>
          </p:cNvPr>
          <p:cNvSpPr/>
          <p:nvPr/>
        </p:nvSpPr>
        <p:spPr>
          <a:xfrm>
            <a:off x="270814" y="3194050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소개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C83705-B1D8-4DD2-954C-8D832CD07BFE}"/>
              </a:ext>
            </a:extLst>
          </p:cNvPr>
          <p:cNvSpPr txBox="1"/>
          <p:nvPr/>
        </p:nvSpPr>
        <p:spPr>
          <a:xfrm>
            <a:off x="3515156" y="249797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807A32-A6F7-4E8A-B5F6-06B2C4018478}"/>
              </a:ext>
            </a:extLst>
          </p:cNvPr>
          <p:cNvSpPr/>
          <p:nvPr/>
        </p:nvSpPr>
        <p:spPr>
          <a:xfrm>
            <a:off x="3420414" y="3194050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80EF61-C17C-4439-B0B2-7D5C58DD5F47}"/>
              </a:ext>
            </a:extLst>
          </p:cNvPr>
          <p:cNvSpPr txBox="1"/>
          <p:nvPr/>
        </p:nvSpPr>
        <p:spPr>
          <a:xfrm>
            <a:off x="6664756" y="249797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9CE1BE0-669D-40CE-8D24-6BBA8A7B3A99}"/>
              </a:ext>
            </a:extLst>
          </p:cNvPr>
          <p:cNvSpPr/>
          <p:nvPr/>
        </p:nvSpPr>
        <p:spPr>
          <a:xfrm>
            <a:off x="6570014" y="3194050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3C1896-2F12-4B48-B0F1-E24EFC61499D}"/>
              </a:ext>
            </a:extLst>
          </p:cNvPr>
          <p:cNvSpPr txBox="1"/>
          <p:nvPr/>
        </p:nvSpPr>
        <p:spPr>
          <a:xfrm>
            <a:off x="9814356" y="249797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0DB328A-66CE-41AB-89A7-22BC127C8C1D}"/>
              </a:ext>
            </a:extLst>
          </p:cNvPr>
          <p:cNvSpPr/>
          <p:nvPr/>
        </p:nvSpPr>
        <p:spPr>
          <a:xfrm>
            <a:off x="9719614" y="3194050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역할분담 및 어려웠던 점</a:t>
            </a:r>
          </a:p>
        </p:txBody>
      </p:sp>
    </p:spTree>
    <p:extLst>
      <p:ext uri="{BB962C8B-B14F-4D97-AF65-F5344CB8AC3E}">
        <p14:creationId xmlns:p14="http://schemas.microsoft.com/office/powerpoint/2010/main" val="2240987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점수판이(가) 표시된 사진&#10;&#10;자동 생성된 설명">
            <a:extLst>
              <a:ext uri="{FF2B5EF4-FFF2-40B4-BE49-F238E27FC236}">
                <a16:creationId xmlns:a16="http://schemas.microsoft.com/office/drawing/2014/main" id="{9DDF4D24-2F81-4A7E-8668-EDB94B04E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93" t="1796" r="10291" b="75225"/>
          <a:stretch/>
        </p:blipFill>
        <p:spPr>
          <a:xfrm>
            <a:off x="1525904" y="1376260"/>
            <a:ext cx="8845932" cy="5185157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26522" y="989166"/>
            <a:ext cx="258779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캠핑장 관리 정보 </a:t>
            </a:r>
            <a:r>
              <a:rPr lang="en-US" altLang="ko-KR" sz="13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DTO </a:t>
            </a:r>
            <a:r>
              <a:rPr lang="ko-KR" altLang="en-US" sz="13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 다이어그램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BBC2719-EC2A-468B-B9A9-4124E605ED52}"/>
              </a:ext>
            </a:extLst>
          </p:cNvPr>
          <p:cNvSpPr/>
          <p:nvPr/>
        </p:nvSpPr>
        <p:spPr>
          <a:xfrm>
            <a:off x="4861560" y="1722120"/>
            <a:ext cx="2826892" cy="666061"/>
          </a:xfrm>
          <a:prstGeom prst="rect">
            <a:avLst/>
          </a:prstGeom>
          <a:solidFill>
            <a:srgbClr val="8DBAB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94DC718-722E-454B-9706-7B43EAA3B681}"/>
              </a:ext>
            </a:extLst>
          </p:cNvPr>
          <p:cNvSpPr/>
          <p:nvPr/>
        </p:nvSpPr>
        <p:spPr>
          <a:xfrm>
            <a:off x="7465516" y="5252973"/>
            <a:ext cx="1407845" cy="1101136"/>
          </a:xfrm>
          <a:prstGeom prst="rect">
            <a:avLst/>
          </a:prstGeom>
          <a:solidFill>
            <a:srgbClr val="8DBAB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B4B631C-711F-4ABB-9278-BECBECA4CD83}"/>
              </a:ext>
            </a:extLst>
          </p:cNvPr>
          <p:cNvSpPr/>
          <p:nvPr/>
        </p:nvSpPr>
        <p:spPr>
          <a:xfrm>
            <a:off x="3186522" y="3558909"/>
            <a:ext cx="1517558" cy="1234071"/>
          </a:xfrm>
          <a:prstGeom prst="rect">
            <a:avLst/>
          </a:prstGeom>
          <a:solidFill>
            <a:srgbClr val="8DBAB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1A7B77F-0BF1-44F3-A6BD-C24969F7E977}"/>
              </a:ext>
            </a:extLst>
          </p:cNvPr>
          <p:cNvSpPr/>
          <p:nvPr/>
        </p:nvSpPr>
        <p:spPr>
          <a:xfrm>
            <a:off x="8046462" y="3278387"/>
            <a:ext cx="1653798" cy="1101136"/>
          </a:xfrm>
          <a:prstGeom prst="rect">
            <a:avLst/>
          </a:prstGeom>
          <a:solidFill>
            <a:srgbClr val="8DBAB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7E01EAB-49C8-4311-A845-8A9409889886}"/>
              </a:ext>
            </a:extLst>
          </p:cNvPr>
          <p:cNvSpPr/>
          <p:nvPr/>
        </p:nvSpPr>
        <p:spPr>
          <a:xfrm>
            <a:off x="8065698" y="2345700"/>
            <a:ext cx="1996500" cy="841635"/>
          </a:xfrm>
          <a:prstGeom prst="rect">
            <a:avLst/>
          </a:prstGeom>
          <a:solidFill>
            <a:srgbClr val="8DBAB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98A3D7C-1F1C-48D7-B16C-0A48A47D0924}"/>
              </a:ext>
            </a:extLst>
          </p:cNvPr>
          <p:cNvSpPr/>
          <p:nvPr/>
        </p:nvSpPr>
        <p:spPr>
          <a:xfrm>
            <a:off x="8038842" y="1526718"/>
            <a:ext cx="1920370" cy="719129"/>
          </a:xfrm>
          <a:prstGeom prst="rect">
            <a:avLst/>
          </a:prstGeom>
          <a:solidFill>
            <a:srgbClr val="8DBAB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690962E-35F5-435F-BF91-D1989EF6D6AA}"/>
              </a:ext>
            </a:extLst>
          </p:cNvPr>
          <p:cNvSpPr/>
          <p:nvPr/>
        </p:nvSpPr>
        <p:spPr>
          <a:xfrm>
            <a:off x="2121762" y="1676399"/>
            <a:ext cx="2397028" cy="1460871"/>
          </a:xfrm>
          <a:prstGeom prst="rect">
            <a:avLst/>
          </a:prstGeom>
          <a:solidFill>
            <a:srgbClr val="8DBAB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F0000EB-D85C-4D25-991B-7B6508E1ECB2}"/>
              </a:ext>
            </a:extLst>
          </p:cNvPr>
          <p:cNvSpPr/>
          <p:nvPr/>
        </p:nvSpPr>
        <p:spPr>
          <a:xfrm>
            <a:off x="4861560" y="2388181"/>
            <a:ext cx="2826892" cy="276224"/>
          </a:xfrm>
          <a:prstGeom prst="rect">
            <a:avLst/>
          </a:prstGeom>
          <a:solidFill>
            <a:srgbClr val="8DBAB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50D8F9E-CE8D-410C-A091-2CDC12F3E2B2}"/>
              </a:ext>
            </a:extLst>
          </p:cNvPr>
          <p:cNvSpPr/>
          <p:nvPr/>
        </p:nvSpPr>
        <p:spPr>
          <a:xfrm>
            <a:off x="4889948" y="3010424"/>
            <a:ext cx="2783264" cy="163549"/>
          </a:xfrm>
          <a:prstGeom prst="rect">
            <a:avLst/>
          </a:prstGeom>
          <a:solidFill>
            <a:srgbClr val="8DBAB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0175D06-5D26-4D62-88ED-92645C3C646F}"/>
              </a:ext>
            </a:extLst>
          </p:cNvPr>
          <p:cNvSpPr/>
          <p:nvPr/>
        </p:nvSpPr>
        <p:spPr>
          <a:xfrm>
            <a:off x="4832752" y="2643075"/>
            <a:ext cx="2826892" cy="136272"/>
          </a:xfrm>
          <a:prstGeom prst="rect">
            <a:avLst/>
          </a:prstGeom>
          <a:solidFill>
            <a:srgbClr val="8DBAB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A87A2A4-0FA9-4595-96F3-D5162AB328A0}"/>
              </a:ext>
            </a:extLst>
          </p:cNvPr>
          <p:cNvSpPr/>
          <p:nvPr/>
        </p:nvSpPr>
        <p:spPr>
          <a:xfrm>
            <a:off x="4889948" y="3134265"/>
            <a:ext cx="2826892" cy="163549"/>
          </a:xfrm>
          <a:prstGeom prst="rect">
            <a:avLst/>
          </a:prstGeom>
          <a:solidFill>
            <a:srgbClr val="8DBAB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538CFA2-E0E5-4FA6-AD06-68057D0949B1}"/>
              </a:ext>
            </a:extLst>
          </p:cNvPr>
          <p:cNvSpPr/>
          <p:nvPr/>
        </p:nvSpPr>
        <p:spPr>
          <a:xfrm>
            <a:off x="4896036" y="2777576"/>
            <a:ext cx="2826892" cy="276224"/>
          </a:xfrm>
          <a:prstGeom prst="rect">
            <a:avLst/>
          </a:prstGeom>
          <a:solidFill>
            <a:srgbClr val="8DBAB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000139B-3729-43F9-93F8-F7092739A1A9}"/>
              </a:ext>
            </a:extLst>
          </p:cNvPr>
          <p:cNvSpPr/>
          <p:nvPr/>
        </p:nvSpPr>
        <p:spPr>
          <a:xfrm>
            <a:off x="3907201" y="5322525"/>
            <a:ext cx="1407845" cy="1101136"/>
          </a:xfrm>
          <a:prstGeom prst="rect">
            <a:avLst/>
          </a:prstGeom>
          <a:solidFill>
            <a:srgbClr val="8DBAB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2B477A1-B74E-45C4-8DE1-73C22591218E}"/>
              </a:ext>
            </a:extLst>
          </p:cNvPr>
          <p:cNvSpPr/>
          <p:nvPr/>
        </p:nvSpPr>
        <p:spPr>
          <a:xfrm>
            <a:off x="4889948" y="3280221"/>
            <a:ext cx="2826892" cy="163549"/>
          </a:xfrm>
          <a:prstGeom prst="rect">
            <a:avLst/>
          </a:prstGeom>
          <a:solidFill>
            <a:srgbClr val="8DBAB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5D75F51-B987-448E-85B7-FE2E9C14480B}"/>
              </a:ext>
            </a:extLst>
          </p:cNvPr>
          <p:cNvSpPr/>
          <p:nvPr/>
        </p:nvSpPr>
        <p:spPr>
          <a:xfrm>
            <a:off x="5847969" y="5378037"/>
            <a:ext cx="1312291" cy="855124"/>
          </a:xfrm>
          <a:prstGeom prst="rect">
            <a:avLst/>
          </a:prstGeom>
          <a:solidFill>
            <a:srgbClr val="8DBAB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3C8E39-3DAF-477C-AEC9-9F055417204A}"/>
              </a:ext>
            </a:extLst>
          </p:cNvPr>
          <p:cNvSpPr txBox="1"/>
          <p:nvPr/>
        </p:nvSpPr>
        <p:spPr>
          <a:xfrm>
            <a:off x="1026522" y="512094"/>
            <a:ext cx="7296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176674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2" grpId="0" animBg="1"/>
      <p:bldP spid="22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8" grpId="0" animBg="1"/>
      <p:bldP spid="38" grpId="1" animBg="1"/>
      <p:bldP spid="39" grpId="0" animBg="1"/>
      <p:bldP spid="4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26522" y="989148"/>
            <a:ext cx="23632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캠핑장 관리 정보 클래스 다이어그램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CDB5CF43-2A54-4DD0-B289-237437C8E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731721"/>
              </p:ext>
            </p:extLst>
          </p:nvPr>
        </p:nvGraphicFramePr>
        <p:xfrm>
          <a:off x="395934" y="2591676"/>
          <a:ext cx="4822150" cy="20647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22150">
                  <a:extLst>
                    <a:ext uri="{9D8B030D-6E8A-4147-A177-3AD203B41FA5}">
                      <a16:colId xmlns:a16="http://schemas.microsoft.com/office/drawing/2014/main" val="3477765743"/>
                    </a:ext>
                  </a:extLst>
                </a:gridCol>
              </a:tblGrid>
              <a:tr h="29570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CampsiteInfoController</a:t>
                      </a:r>
                      <a:endParaRPr lang="ko-KR" sz="1200" dirty="0"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39306" marR="393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A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507057"/>
                  </a:ext>
                </a:extLst>
              </a:tr>
              <a:tr h="269842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campsiteInfoService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CampsiteInfoService</a:t>
                      </a:r>
                      <a:endParaRPr 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39306" marR="393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19002"/>
                  </a:ext>
                </a:extLst>
              </a:tr>
              <a:tr h="149920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getCampsiteInfoByFilter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searchFilter:SearchFilter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): List&lt;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CampsiteInfoDto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&gt;</a:t>
                      </a:r>
                      <a:endParaRPr lang="ko-KR" alt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createCampsiteInfo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CampsiteDto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CustomUserDestails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ApiResponse</a:t>
                      </a:r>
                      <a:endParaRPr lang="en-US" alt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approveCampsite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(int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campsiteId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CustomUserDetails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ApiResponse</a:t>
                      </a:r>
                      <a:endParaRPr lang="en-US" alt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rejectCampsite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(int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campsiteId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CustomUserDetails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ApiResponse</a:t>
                      </a:r>
                      <a:endParaRPr lang="en-US" alt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updateCampsiteInfo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CampsiteDto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,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CustomUserDestails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):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ApiResponse</a:t>
                      </a:r>
                      <a:endParaRPr lang="en-US" alt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getAllCampsiteInfo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(): List&lt;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CampsiteDto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getCampsiteInfoByUserName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CustomUserDetails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): List&lt;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CampsiteDto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getCampsiteInfoByCampsiteId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campsiteId:int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):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CampsiteDto</a:t>
                      </a:r>
                      <a:endParaRPr lang="en-US" alt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getCampsiteOrderByReviewNum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(): List&lt;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CampsiteDto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&gt;</a:t>
                      </a:r>
                    </a:p>
                  </a:txBody>
                  <a:tcPr marL="39306" marR="393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990505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B6EE7742-2BF3-45DF-9D75-BB22622E12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941602"/>
              </p:ext>
            </p:extLst>
          </p:nvPr>
        </p:nvGraphicFramePr>
        <p:xfrm>
          <a:off x="6096000" y="2270341"/>
          <a:ext cx="4822150" cy="29701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22150">
                  <a:extLst>
                    <a:ext uri="{9D8B030D-6E8A-4147-A177-3AD203B41FA5}">
                      <a16:colId xmlns:a16="http://schemas.microsoft.com/office/drawing/2014/main" val="3477765743"/>
                    </a:ext>
                  </a:extLst>
                </a:gridCol>
              </a:tblGrid>
              <a:tr h="28054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CampsiteInfoService</a:t>
                      </a:r>
                      <a:endParaRPr lang="ko-KR" sz="1200" dirty="0"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39306" marR="393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A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507057"/>
                  </a:ext>
                </a:extLst>
              </a:tr>
              <a:tr h="119002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campsiteInfoMapper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CampsiteInfoMapper</a:t>
                      </a:r>
                      <a:endParaRPr lang="en-US" alt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restaurantService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RestaurantService</a:t>
                      </a:r>
                      <a:endParaRPr lang="en-US" alt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mealKitService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MealKitService</a:t>
                      </a:r>
                      <a:endParaRPr lang="en-US" alt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fileInfoMapper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FileInfoMapper</a:t>
                      </a:r>
                      <a:endParaRPr lang="en-US" alt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roomService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RoomService</a:t>
                      </a:r>
                      <a:endParaRPr lang="en-US" alt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touristService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TouristService</a:t>
                      </a:r>
                      <a:endParaRPr lang="en-US" alt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campsiteImageInfoMapper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CampsiteImageInfoMapper</a:t>
                      </a:r>
                      <a:endParaRPr lang="en-US" alt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39306" marR="393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19002"/>
                  </a:ext>
                </a:extLst>
              </a:tr>
              <a:tr h="149961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getCampsiteInfoByCampsiteId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campsiteId:int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):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CampsiteDto</a:t>
                      </a:r>
                      <a:endParaRPr lang="en-US" alt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getCampsiteInfoByFilter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searchFilter:SearchFilter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): List&lt;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CampsiteInfoDto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getAllCampsiteInfo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(): List&lt;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CampsiteDto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getCampsiteInfoByUserName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owner:String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):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CampsiteDto</a:t>
                      </a:r>
                      <a:endParaRPr lang="en-US" alt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approveCampsite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campsiteId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int): int</a:t>
                      </a: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rejectCampsite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campsiteId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int): int</a:t>
                      </a:r>
                      <a:endParaRPr lang="en-US" alt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createCampsiteInfo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CampsiteDto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): int</a:t>
                      </a: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updateCampsiteInfo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CampsiteDto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): int</a:t>
                      </a: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getCampsiteOrderByReviewNum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(): List&lt;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CampsiteDto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&gt;</a:t>
                      </a:r>
                      <a:endParaRPr 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39306" marR="393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990505"/>
                  </a:ext>
                </a:extLst>
              </a:tr>
            </a:tbl>
          </a:graphicData>
        </a:graphic>
      </p:graphicFrame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DB3B50B-F13F-485B-9994-F04EA2EFC83C}"/>
              </a:ext>
            </a:extLst>
          </p:cNvPr>
          <p:cNvCxnSpPr>
            <a:cxnSpLocks/>
          </p:cNvCxnSpPr>
          <p:nvPr/>
        </p:nvCxnSpPr>
        <p:spPr>
          <a:xfrm flipV="1">
            <a:off x="5313680" y="2591676"/>
            <a:ext cx="664039" cy="161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2559A80-96A5-409E-9C68-849BC9EC386A}"/>
              </a:ext>
            </a:extLst>
          </p:cNvPr>
          <p:cNvCxnSpPr>
            <a:cxnSpLocks/>
          </p:cNvCxnSpPr>
          <p:nvPr/>
        </p:nvCxnSpPr>
        <p:spPr>
          <a:xfrm>
            <a:off x="11101109" y="3964344"/>
            <a:ext cx="8743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F126B59-01BC-48A4-81CA-CBCC462889EC}"/>
              </a:ext>
            </a:extLst>
          </p:cNvPr>
          <p:cNvSpPr txBox="1"/>
          <p:nvPr/>
        </p:nvSpPr>
        <p:spPr>
          <a:xfrm>
            <a:off x="10981547" y="3318013"/>
            <a:ext cx="107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Services</a:t>
            </a:r>
          </a:p>
          <a:p>
            <a:pPr algn="ctr"/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</a:p>
          <a:p>
            <a:pPr algn="ctr"/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Mappers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1DFCC2-8B60-44E6-B116-E857D880FC89}"/>
              </a:ext>
            </a:extLst>
          </p:cNvPr>
          <p:cNvSpPr txBox="1"/>
          <p:nvPr/>
        </p:nvSpPr>
        <p:spPr>
          <a:xfrm>
            <a:off x="1026522" y="512094"/>
            <a:ext cx="7296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1137675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4D80F03-6CA2-4F6D-8244-0943A6FE1A6D}"/>
              </a:ext>
            </a:extLst>
          </p:cNvPr>
          <p:cNvSpPr/>
          <p:nvPr/>
        </p:nvSpPr>
        <p:spPr>
          <a:xfrm>
            <a:off x="8054190" y="952975"/>
            <a:ext cx="570990" cy="584774"/>
          </a:xfrm>
          <a:prstGeom prst="ellipse">
            <a:avLst/>
          </a:prstGeom>
          <a:solidFill>
            <a:srgbClr val="8DBAB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BF3100-49E1-4A9D-81C0-4D8D8B388E8B}"/>
              </a:ext>
            </a:extLst>
          </p:cNvPr>
          <p:cNvSpPr txBox="1"/>
          <p:nvPr/>
        </p:nvSpPr>
        <p:spPr>
          <a:xfrm>
            <a:off x="6879909" y="1619572"/>
            <a:ext cx="2919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바탕" panose="02030600000101010101" pitchFamily="18" charset="-127"/>
              </a:rPr>
              <a:t>FileInfoMapper</a:t>
            </a:r>
            <a:endParaRPr lang="ko-KR" altLang="en-US" sz="1200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7EF0E6F8-C2DB-453A-B08A-A84AA1C90E06}"/>
              </a:ext>
            </a:extLst>
          </p:cNvPr>
          <p:cNvSpPr/>
          <p:nvPr/>
        </p:nvSpPr>
        <p:spPr>
          <a:xfrm>
            <a:off x="6477701" y="960482"/>
            <a:ext cx="570990" cy="584774"/>
          </a:xfrm>
          <a:prstGeom prst="ellipse">
            <a:avLst/>
          </a:prstGeom>
          <a:solidFill>
            <a:srgbClr val="8DBAB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09A9165-08CD-4FE9-8178-F9D94ABF5B9B}"/>
              </a:ext>
            </a:extLst>
          </p:cNvPr>
          <p:cNvSpPr txBox="1"/>
          <p:nvPr/>
        </p:nvSpPr>
        <p:spPr>
          <a:xfrm>
            <a:off x="5303420" y="1606810"/>
            <a:ext cx="2919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CampsiteInforMapper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458E1F9-1C35-4368-8788-4A857574B5E4}"/>
              </a:ext>
            </a:extLst>
          </p:cNvPr>
          <p:cNvSpPr/>
          <p:nvPr/>
        </p:nvSpPr>
        <p:spPr>
          <a:xfrm>
            <a:off x="9968322" y="960482"/>
            <a:ext cx="570990" cy="584774"/>
          </a:xfrm>
          <a:prstGeom prst="ellipse">
            <a:avLst/>
          </a:prstGeom>
          <a:solidFill>
            <a:srgbClr val="8DBAB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CA452F8-4D63-45DB-BEC3-1D4FABC42FAF}"/>
              </a:ext>
            </a:extLst>
          </p:cNvPr>
          <p:cNvSpPr txBox="1"/>
          <p:nvPr/>
        </p:nvSpPr>
        <p:spPr>
          <a:xfrm>
            <a:off x="8794041" y="1539900"/>
            <a:ext cx="2919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CampsiteImageInfoMapper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A2AEB8F4-8647-42ED-B5CE-3720715F7CCF}"/>
              </a:ext>
            </a:extLst>
          </p:cNvPr>
          <p:cNvCxnSpPr>
            <a:cxnSpLocks/>
          </p:cNvCxnSpPr>
          <p:nvPr/>
        </p:nvCxnSpPr>
        <p:spPr>
          <a:xfrm flipV="1">
            <a:off x="5807600" y="2024303"/>
            <a:ext cx="698952" cy="867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F8465179-5977-42D0-9D7E-965A946D1E32}"/>
              </a:ext>
            </a:extLst>
          </p:cNvPr>
          <p:cNvCxnSpPr>
            <a:cxnSpLocks/>
          </p:cNvCxnSpPr>
          <p:nvPr/>
        </p:nvCxnSpPr>
        <p:spPr>
          <a:xfrm flipV="1">
            <a:off x="5807600" y="2007584"/>
            <a:ext cx="2035920" cy="1024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879D2CF7-1AA4-4B81-A8E2-1444DCF424CA}"/>
              </a:ext>
            </a:extLst>
          </p:cNvPr>
          <p:cNvCxnSpPr>
            <a:cxnSpLocks/>
          </p:cNvCxnSpPr>
          <p:nvPr/>
        </p:nvCxnSpPr>
        <p:spPr>
          <a:xfrm flipV="1">
            <a:off x="5807600" y="2031358"/>
            <a:ext cx="3702160" cy="1148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6702D0C-AD1F-4CBE-8DC3-A7ACA91F0581}"/>
              </a:ext>
            </a:extLst>
          </p:cNvPr>
          <p:cNvSpPr txBox="1"/>
          <p:nvPr/>
        </p:nvSpPr>
        <p:spPr>
          <a:xfrm>
            <a:off x="950987" y="981683"/>
            <a:ext cx="231106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캠핑장 관리 정보 클래스 다이어그램</a:t>
            </a:r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AC469FD6-6EFF-40BD-9AFF-E1E5987EAA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067610"/>
              </p:ext>
            </p:extLst>
          </p:nvPr>
        </p:nvGraphicFramePr>
        <p:xfrm>
          <a:off x="742099" y="1896571"/>
          <a:ext cx="4822150" cy="29701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22150">
                  <a:extLst>
                    <a:ext uri="{9D8B030D-6E8A-4147-A177-3AD203B41FA5}">
                      <a16:colId xmlns:a16="http://schemas.microsoft.com/office/drawing/2014/main" val="3477765743"/>
                    </a:ext>
                  </a:extLst>
                </a:gridCol>
              </a:tblGrid>
              <a:tr h="28054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CampsiteInfoService</a:t>
                      </a:r>
                      <a:endParaRPr lang="ko-KR" sz="1200" dirty="0"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39306" marR="393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A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507057"/>
                  </a:ext>
                </a:extLst>
              </a:tr>
              <a:tr h="119002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campsiteInfoMapper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CampsiteInfoMapper</a:t>
                      </a:r>
                      <a:endParaRPr lang="en-US" alt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restaurantService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RestaurantService</a:t>
                      </a:r>
                      <a:endParaRPr lang="en-US" alt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mealKitService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MealKitService</a:t>
                      </a:r>
                      <a:endParaRPr lang="en-US" alt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fileInfoMapper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FileInfoMapper</a:t>
                      </a:r>
                      <a:endParaRPr lang="en-US" alt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roomService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RoomService</a:t>
                      </a:r>
                      <a:endParaRPr lang="en-US" alt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touristService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TouristService</a:t>
                      </a:r>
                      <a:endParaRPr lang="en-US" alt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campsiteImageInfoMapper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CampsiteImageInfoMapper</a:t>
                      </a:r>
                      <a:endParaRPr lang="en-US" alt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39306" marR="393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19002"/>
                  </a:ext>
                </a:extLst>
              </a:tr>
              <a:tr h="149961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getCampsiteInfoByCampsiteId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campsiteId:int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):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CampsiteDto</a:t>
                      </a:r>
                      <a:endParaRPr lang="en-US" alt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getCampsiteInfoByFilter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searchFilter:SearchFilter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): List&lt;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CampsiteInfoDto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getAllCampsiteInfo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(): List&lt;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CampsiteDto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getCampsiteInfoByUserName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owner:String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):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CampsiteDto</a:t>
                      </a:r>
                      <a:endParaRPr lang="en-US" alt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approveCampsite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campsiteId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int): int</a:t>
                      </a: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rejectCampsite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campsiteId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int): int</a:t>
                      </a:r>
                      <a:endParaRPr lang="en-US" alt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createCampsiteInfo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CampsiteDto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): int</a:t>
                      </a: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updateCampsiteInfo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CampsiteDto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): int</a:t>
                      </a: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getCampsiteOrderByReviewNum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(): List&lt;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CampsiteDto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&gt;</a:t>
                      </a:r>
                      <a:endParaRPr 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39306" marR="393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990505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DE3EB87C-A3A2-4E75-A1BA-932573347607}"/>
              </a:ext>
            </a:extLst>
          </p:cNvPr>
          <p:cNvSpPr/>
          <p:nvPr/>
        </p:nvSpPr>
        <p:spPr>
          <a:xfrm>
            <a:off x="8401512" y="2630340"/>
            <a:ext cx="1419525" cy="834887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002F"/>
                </a:solidFill>
              </a:rPr>
              <a:t>Room</a:t>
            </a:r>
          </a:p>
          <a:p>
            <a:pPr algn="ctr"/>
            <a:r>
              <a:rPr lang="en-US" altLang="ko-KR" dirty="0">
                <a:solidFill>
                  <a:srgbClr val="00002F"/>
                </a:solidFill>
              </a:rPr>
              <a:t>Service</a:t>
            </a:r>
            <a:endParaRPr lang="ko-KR" altLang="en-US" dirty="0">
              <a:solidFill>
                <a:srgbClr val="00002F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8B9EB35-9C87-4E68-A9D9-111FCA9D8DB6}"/>
              </a:ext>
            </a:extLst>
          </p:cNvPr>
          <p:cNvSpPr/>
          <p:nvPr/>
        </p:nvSpPr>
        <p:spPr>
          <a:xfrm>
            <a:off x="8401512" y="3586292"/>
            <a:ext cx="1419525" cy="834887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rgbClr val="00002F"/>
                </a:solidFill>
              </a:rPr>
              <a:t>MealKit</a:t>
            </a:r>
            <a:endParaRPr lang="en-US" altLang="ko-KR" dirty="0">
              <a:solidFill>
                <a:srgbClr val="00002F"/>
              </a:solidFill>
            </a:endParaRPr>
          </a:p>
          <a:p>
            <a:pPr algn="ctr"/>
            <a:r>
              <a:rPr lang="en-US" altLang="ko-KR" dirty="0">
                <a:solidFill>
                  <a:srgbClr val="00002F"/>
                </a:solidFill>
              </a:rPr>
              <a:t>Service</a:t>
            </a:r>
            <a:endParaRPr lang="ko-KR" altLang="en-US" dirty="0">
              <a:solidFill>
                <a:srgbClr val="00002F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C2E4B97-B1BA-4EE7-B36D-DE879F582D28}"/>
              </a:ext>
            </a:extLst>
          </p:cNvPr>
          <p:cNvSpPr/>
          <p:nvPr/>
        </p:nvSpPr>
        <p:spPr>
          <a:xfrm>
            <a:off x="8401512" y="4542244"/>
            <a:ext cx="1419525" cy="834887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002F"/>
                </a:solidFill>
              </a:rPr>
              <a:t>Restaurant</a:t>
            </a:r>
          </a:p>
          <a:p>
            <a:pPr algn="ctr"/>
            <a:r>
              <a:rPr lang="en-US" altLang="ko-KR" dirty="0">
                <a:solidFill>
                  <a:srgbClr val="00002F"/>
                </a:solidFill>
              </a:rPr>
              <a:t>Service</a:t>
            </a:r>
            <a:endParaRPr lang="ko-KR" altLang="en-US" dirty="0">
              <a:solidFill>
                <a:srgbClr val="00002F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0C5BB67-20E8-4EEB-8FF9-A2CFDF96EE41}"/>
              </a:ext>
            </a:extLst>
          </p:cNvPr>
          <p:cNvSpPr/>
          <p:nvPr/>
        </p:nvSpPr>
        <p:spPr>
          <a:xfrm>
            <a:off x="8401512" y="5498196"/>
            <a:ext cx="1419525" cy="834887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002F"/>
                </a:solidFill>
              </a:rPr>
              <a:t>Tourist</a:t>
            </a:r>
          </a:p>
          <a:p>
            <a:pPr algn="ctr"/>
            <a:r>
              <a:rPr lang="en-US" altLang="ko-KR" dirty="0">
                <a:solidFill>
                  <a:srgbClr val="00002F"/>
                </a:solidFill>
              </a:rPr>
              <a:t>Service</a:t>
            </a:r>
            <a:endParaRPr lang="ko-KR" altLang="en-US" dirty="0">
              <a:solidFill>
                <a:srgbClr val="00002F"/>
              </a:solidFill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D16B75C-DB1C-49CC-8FAF-67CC2F645FAA}"/>
              </a:ext>
            </a:extLst>
          </p:cNvPr>
          <p:cNvCxnSpPr>
            <a:cxnSpLocks/>
          </p:cNvCxnSpPr>
          <p:nvPr/>
        </p:nvCxnSpPr>
        <p:spPr>
          <a:xfrm flipV="1">
            <a:off x="5807600" y="3068690"/>
            <a:ext cx="2532084" cy="241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1FBA6EB-832F-4713-8630-3CB09A6DB9F5}"/>
              </a:ext>
            </a:extLst>
          </p:cNvPr>
          <p:cNvCxnSpPr>
            <a:cxnSpLocks/>
          </p:cNvCxnSpPr>
          <p:nvPr/>
        </p:nvCxnSpPr>
        <p:spPr>
          <a:xfrm>
            <a:off x="5807600" y="3457625"/>
            <a:ext cx="2532084" cy="546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9D984C0-EEC7-44B5-8EC3-61A2C9D9292D}"/>
              </a:ext>
            </a:extLst>
          </p:cNvPr>
          <p:cNvCxnSpPr>
            <a:cxnSpLocks/>
          </p:cNvCxnSpPr>
          <p:nvPr/>
        </p:nvCxnSpPr>
        <p:spPr>
          <a:xfrm>
            <a:off x="5807600" y="3581400"/>
            <a:ext cx="2532084" cy="1378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96ECC657-90A5-4B4D-86BD-400745AF3B0B}"/>
              </a:ext>
            </a:extLst>
          </p:cNvPr>
          <p:cNvCxnSpPr>
            <a:cxnSpLocks/>
          </p:cNvCxnSpPr>
          <p:nvPr/>
        </p:nvCxnSpPr>
        <p:spPr>
          <a:xfrm>
            <a:off x="5807600" y="3758735"/>
            <a:ext cx="2532084" cy="2156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6F9B06B8-2FF7-4867-9747-E9C4137A4FDE}"/>
              </a:ext>
            </a:extLst>
          </p:cNvPr>
          <p:cNvSpPr txBox="1"/>
          <p:nvPr/>
        </p:nvSpPr>
        <p:spPr>
          <a:xfrm>
            <a:off x="10409034" y="2868635"/>
            <a:ext cx="399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AC1AFF5-F879-44EE-94B5-60241A60F61E}"/>
              </a:ext>
            </a:extLst>
          </p:cNvPr>
          <p:cNvSpPr txBox="1"/>
          <p:nvPr/>
        </p:nvSpPr>
        <p:spPr>
          <a:xfrm>
            <a:off x="10194231" y="3803680"/>
            <a:ext cx="8290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밀키트</a:t>
            </a:r>
            <a:endParaRPr lang="ko-KR" altLang="en-US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F09FE2E-29B9-4EC8-91AD-5AD7A6A5FDEC}"/>
              </a:ext>
            </a:extLst>
          </p:cNvPr>
          <p:cNvSpPr txBox="1"/>
          <p:nvPr/>
        </p:nvSpPr>
        <p:spPr>
          <a:xfrm>
            <a:off x="10064388" y="4759632"/>
            <a:ext cx="1088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주변 맛집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C172318-0496-488F-BA6B-E189B68AB196}"/>
              </a:ext>
            </a:extLst>
          </p:cNvPr>
          <p:cNvSpPr txBox="1"/>
          <p:nvPr/>
        </p:nvSpPr>
        <p:spPr>
          <a:xfrm>
            <a:off x="9956987" y="5715584"/>
            <a:ext cx="13035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주변 관광지</a:t>
            </a: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A66090BA-79A3-4520-A531-1B4E35C83F10}"/>
              </a:ext>
            </a:extLst>
          </p:cNvPr>
          <p:cNvSpPr/>
          <p:nvPr/>
        </p:nvSpPr>
        <p:spPr>
          <a:xfrm>
            <a:off x="3114741" y="5456138"/>
            <a:ext cx="570990" cy="584774"/>
          </a:xfrm>
          <a:prstGeom prst="ellipse">
            <a:avLst/>
          </a:prstGeom>
          <a:solidFill>
            <a:srgbClr val="8DBAB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A2C8A4C-120D-4EC8-A162-32B4B21ACADA}"/>
              </a:ext>
            </a:extLst>
          </p:cNvPr>
          <p:cNvSpPr txBox="1"/>
          <p:nvPr/>
        </p:nvSpPr>
        <p:spPr>
          <a:xfrm>
            <a:off x="1940460" y="6102466"/>
            <a:ext cx="2919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FacilityMapper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A3AFD9B-2597-40E2-9B7D-168F83D1D019}"/>
              </a:ext>
            </a:extLst>
          </p:cNvPr>
          <p:cNvSpPr/>
          <p:nvPr/>
        </p:nvSpPr>
        <p:spPr>
          <a:xfrm>
            <a:off x="5586721" y="5456138"/>
            <a:ext cx="570990" cy="584774"/>
          </a:xfrm>
          <a:prstGeom prst="ellipse">
            <a:avLst/>
          </a:prstGeom>
          <a:solidFill>
            <a:srgbClr val="8DBAB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1DA3CC8-7DB2-4F62-9069-A2C99E8188F0}"/>
              </a:ext>
            </a:extLst>
          </p:cNvPr>
          <p:cNvSpPr txBox="1"/>
          <p:nvPr/>
        </p:nvSpPr>
        <p:spPr>
          <a:xfrm>
            <a:off x="4412440" y="6102466"/>
            <a:ext cx="2919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OperatingMapper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036EB5A7-079C-4740-AB90-E80C3CAAEF92}"/>
              </a:ext>
            </a:extLst>
          </p:cNvPr>
          <p:cNvCxnSpPr>
            <a:cxnSpLocks/>
          </p:cNvCxnSpPr>
          <p:nvPr/>
        </p:nvCxnSpPr>
        <p:spPr>
          <a:xfrm>
            <a:off x="5105330" y="5011589"/>
            <a:ext cx="447571" cy="418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72875078-58FA-43CD-B529-0BF16CAB7DDF}"/>
              </a:ext>
            </a:extLst>
          </p:cNvPr>
          <p:cNvCxnSpPr>
            <a:cxnSpLocks/>
          </p:cNvCxnSpPr>
          <p:nvPr/>
        </p:nvCxnSpPr>
        <p:spPr>
          <a:xfrm flipH="1">
            <a:off x="3397886" y="5011589"/>
            <a:ext cx="61828" cy="365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AB9450E-E357-48F0-8970-6C9BBB4A5B0E}"/>
              </a:ext>
            </a:extLst>
          </p:cNvPr>
          <p:cNvSpPr txBox="1"/>
          <p:nvPr/>
        </p:nvSpPr>
        <p:spPr>
          <a:xfrm>
            <a:off x="1026522" y="512094"/>
            <a:ext cx="7296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1452298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점수판이(가) 표시된 사진&#10;&#10;자동 생성된 설명">
            <a:extLst>
              <a:ext uri="{FF2B5EF4-FFF2-40B4-BE49-F238E27FC236}">
                <a16:creationId xmlns:a16="http://schemas.microsoft.com/office/drawing/2014/main" id="{D10B2DDA-CBB4-40E7-945C-5495A37FC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09" t="397" r="14836" b="72462"/>
          <a:stretch/>
        </p:blipFill>
        <p:spPr>
          <a:xfrm>
            <a:off x="1226723" y="554302"/>
            <a:ext cx="9384169" cy="596840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ED00DA4-943B-4D60-9379-E6E4E6A23A48}"/>
              </a:ext>
            </a:extLst>
          </p:cNvPr>
          <p:cNvSpPr/>
          <p:nvPr/>
        </p:nvSpPr>
        <p:spPr>
          <a:xfrm>
            <a:off x="1208188" y="498947"/>
            <a:ext cx="3642108" cy="3377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89332" y="990373"/>
            <a:ext cx="26359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캠핑장 예약 정보 </a:t>
            </a:r>
            <a:r>
              <a:rPr lang="en-US" altLang="ko-KR" sz="13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DTO </a:t>
            </a:r>
            <a:r>
              <a:rPr lang="ko-KR" altLang="en-US" sz="13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 다이어그램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6B3A3D1-EED9-4BF2-8E92-43D372E2E856}"/>
              </a:ext>
            </a:extLst>
          </p:cNvPr>
          <p:cNvSpPr/>
          <p:nvPr/>
        </p:nvSpPr>
        <p:spPr>
          <a:xfrm>
            <a:off x="74155" y="3012252"/>
            <a:ext cx="3642108" cy="17635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8C50A67-7D1B-4D10-B6D2-76BB17D373A5}"/>
              </a:ext>
            </a:extLst>
          </p:cNvPr>
          <p:cNvSpPr/>
          <p:nvPr/>
        </p:nvSpPr>
        <p:spPr>
          <a:xfrm>
            <a:off x="224330" y="5851071"/>
            <a:ext cx="3642108" cy="1006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0780BFA-F7C8-481B-9A68-CC1E2CFE61FA}"/>
              </a:ext>
            </a:extLst>
          </p:cNvPr>
          <p:cNvSpPr/>
          <p:nvPr/>
        </p:nvSpPr>
        <p:spPr>
          <a:xfrm>
            <a:off x="6506153" y="5822738"/>
            <a:ext cx="4352305" cy="867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31C9A7F-258F-400F-81BF-BFFCC85685B9}"/>
              </a:ext>
            </a:extLst>
          </p:cNvPr>
          <p:cNvCxnSpPr>
            <a:cxnSpLocks/>
          </p:cNvCxnSpPr>
          <p:nvPr/>
        </p:nvCxnSpPr>
        <p:spPr>
          <a:xfrm flipV="1">
            <a:off x="5054822" y="548530"/>
            <a:ext cx="4275135" cy="12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3D306CA-D4A0-4BF7-9B9F-08ACAD9818B3}"/>
              </a:ext>
            </a:extLst>
          </p:cNvPr>
          <p:cNvSpPr/>
          <p:nvPr/>
        </p:nvSpPr>
        <p:spPr>
          <a:xfrm>
            <a:off x="3866438" y="4317080"/>
            <a:ext cx="1992469" cy="2041973"/>
          </a:xfrm>
          <a:prstGeom prst="rect">
            <a:avLst/>
          </a:prstGeom>
          <a:solidFill>
            <a:srgbClr val="8DBAB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1642174-E54E-4D0B-B5DF-C6E6A3ABC3C9}"/>
              </a:ext>
            </a:extLst>
          </p:cNvPr>
          <p:cNvSpPr/>
          <p:nvPr/>
        </p:nvSpPr>
        <p:spPr>
          <a:xfrm>
            <a:off x="7148784" y="4266105"/>
            <a:ext cx="3709674" cy="19843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9936D9C-E165-4239-9477-711DA18CDD3B}"/>
              </a:ext>
            </a:extLst>
          </p:cNvPr>
          <p:cNvSpPr/>
          <p:nvPr/>
        </p:nvSpPr>
        <p:spPr>
          <a:xfrm>
            <a:off x="8191095" y="3128655"/>
            <a:ext cx="3709674" cy="19843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210383-DB83-4B7A-9535-737A2A75E3B8}"/>
              </a:ext>
            </a:extLst>
          </p:cNvPr>
          <p:cNvSpPr txBox="1"/>
          <p:nvPr/>
        </p:nvSpPr>
        <p:spPr>
          <a:xfrm>
            <a:off x="1026522" y="512094"/>
            <a:ext cx="7296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3864842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0F5E21D-ADCF-4BD3-A652-A451D10AA09D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AE7074E-1D79-4A9C-A629-3D0EDA40705E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49CFAD9-D2E9-4819-90C9-FBD2DFE6CC83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19E9AF3-34D1-408B-8A72-AE55B8802C90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A9A8758-4900-43C0-AD46-552FBDAB1E1A}"/>
              </a:ext>
            </a:extLst>
          </p:cNvPr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0BA9510-2665-4747-B0AF-C6DFA6382C00}"/>
              </a:ext>
            </a:extLst>
          </p:cNvPr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7C7CF2-725B-46D5-9223-F96F1CB20D15}"/>
              </a:ext>
            </a:extLst>
          </p:cNvPr>
          <p:cNvSpPr txBox="1"/>
          <p:nvPr/>
        </p:nvSpPr>
        <p:spPr>
          <a:xfrm>
            <a:off x="1026177" y="989148"/>
            <a:ext cx="258779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캠핑장 결제 정보 </a:t>
            </a:r>
            <a:r>
              <a:rPr lang="en-US" altLang="ko-KR" sz="13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DTO </a:t>
            </a:r>
            <a:r>
              <a:rPr lang="ko-KR" altLang="en-US" sz="13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 다이어그램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821DC11-ADF1-42D7-A546-B83270418E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760" r="89956" b="11731"/>
          <a:stretch/>
        </p:blipFill>
        <p:spPr>
          <a:xfrm>
            <a:off x="4360553" y="1234459"/>
            <a:ext cx="3528046" cy="5246383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DC4F8088-98C8-4286-AE53-B513C6452716}"/>
              </a:ext>
            </a:extLst>
          </p:cNvPr>
          <p:cNvSpPr/>
          <p:nvPr/>
        </p:nvSpPr>
        <p:spPr>
          <a:xfrm>
            <a:off x="4420272" y="1985962"/>
            <a:ext cx="3351455" cy="324154"/>
          </a:xfrm>
          <a:prstGeom prst="rect">
            <a:avLst/>
          </a:prstGeom>
          <a:solidFill>
            <a:srgbClr val="8DBAB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78F2A23-B0C2-4143-B21C-5A5330E475AB}"/>
              </a:ext>
            </a:extLst>
          </p:cNvPr>
          <p:cNvSpPr/>
          <p:nvPr/>
        </p:nvSpPr>
        <p:spPr>
          <a:xfrm>
            <a:off x="4420272" y="2338843"/>
            <a:ext cx="3351455" cy="324154"/>
          </a:xfrm>
          <a:prstGeom prst="rect">
            <a:avLst/>
          </a:prstGeom>
          <a:solidFill>
            <a:srgbClr val="8DBAB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7C6B6CB-8C26-4A17-AC78-C1F85A5AC54D}"/>
              </a:ext>
            </a:extLst>
          </p:cNvPr>
          <p:cNvSpPr/>
          <p:nvPr/>
        </p:nvSpPr>
        <p:spPr>
          <a:xfrm>
            <a:off x="4420272" y="3345359"/>
            <a:ext cx="3351455" cy="2798265"/>
          </a:xfrm>
          <a:prstGeom prst="rect">
            <a:avLst/>
          </a:prstGeom>
          <a:solidFill>
            <a:srgbClr val="8DBAB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CBD7DAC-10B8-4817-B6FD-C1EEFA4C6B53}"/>
              </a:ext>
            </a:extLst>
          </p:cNvPr>
          <p:cNvSpPr/>
          <p:nvPr/>
        </p:nvSpPr>
        <p:spPr>
          <a:xfrm>
            <a:off x="4420272" y="2691725"/>
            <a:ext cx="3351455" cy="653634"/>
          </a:xfrm>
          <a:prstGeom prst="rect">
            <a:avLst/>
          </a:prstGeom>
          <a:solidFill>
            <a:srgbClr val="8DBAB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4EACB1-6792-4696-8FA3-707FEF448738}"/>
              </a:ext>
            </a:extLst>
          </p:cNvPr>
          <p:cNvSpPr txBox="1"/>
          <p:nvPr/>
        </p:nvSpPr>
        <p:spPr>
          <a:xfrm>
            <a:off x="1026522" y="512094"/>
            <a:ext cx="7296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188154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2" grpId="0" animBg="1"/>
      <p:bldP spid="32" grpId="1" animBg="1"/>
      <p:bldP spid="33" grpId="0" animBg="1"/>
      <p:bldP spid="34" grpId="0" animBg="1"/>
      <p:bldP spid="34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D6CD2A6-BCB6-4561-A73D-213DF14D6984}"/>
              </a:ext>
            </a:extLst>
          </p:cNvPr>
          <p:cNvSpPr/>
          <p:nvPr/>
        </p:nvSpPr>
        <p:spPr>
          <a:xfrm>
            <a:off x="1520804" y="2041682"/>
            <a:ext cx="2554357" cy="834887"/>
          </a:xfrm>
          <a:prstGeom prst="rect">
            <a:avLst/>
          </a:prstGeom>
          <a:solidFill>
            <a:srgbClr val="8DB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ReservationController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2F94346-8F9A-4E72-9920-D61C01BEF15E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4847DD-87C1-4129-95A7-DD14706B3414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3FAD0DA-B72F-4F9D-982A-CD5B1C668799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77E86CE-F1BD-48A8-85B2-1A7F133D5601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9E207B3-0017-43C0-8CC5-79FF183525EA}"/>
              </a:ext>
            </a:extLst>
          </p:cNvPr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FE9A6CF-C6C2-459B-9D28-1C52A009A9C3}"/>
              </a:ext>
            </a:extLst>
          </p:cNvPr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27A7E3-D4A4-4EA2-9B88-7A444EA61FBE}"/>
              </a:ext>
            </a:extLst>
          </p:cNvPr>
          <p:cNvSpPr txBox="1"/>
          <p:nvPr/>
        </p:nvSpPr>
        <p:spPr>
          <a:xfrm>
            <a:off x="987823" y="989148"/>
            <a:ext cx="21600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캠핑장 예약 요청</a:t>
            </a:r>
            <a:r>
              <a:rPr lang="en-US" altLang="ko-KR" sz="13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3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예약 승인</a:t>
            </a:r>
            <a:r>
              <a:rPr lang="en-US" altLang="ko-KR" sz="13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13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거부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89BA26-A8AF-4C6B-A6D6-2A14B3CDE81C}"/>
              </a:ext>
            </a:extLst>
          </p:cNvPr>
          <p:cNvSpPr/>
          <p:nvPr/>
        </p:nvSpPr>
        <p:spPr>
          <a:xfrm>
            <a:off x="1520804" y="5386205"/>
            <a:ext cx="2554357" cy="834887"/>
          </a:xfrm>
          <a:prstGeom prst="rect">
            <a:avLst/>
          </a:prstGeom>
          <a:solidFill>
            <a:srgbClr val="8DB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ReservationManage</a:t>
            </a:r>
            <a:endParaRPr lang="en-US" altLang="ko-KR" dirty="0"/>
          </a:p>
          <a:p>
            <a:pPr algn="ctr"/>
            <a:r>
              <a:rPr lang="en-US" altLang="ko-KR" dirty="0"/>
              <a:t>Controller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ABB238-E488-4551-B5E0-A9FDDF9BA12D}"/>
              </a:ext>
            </a:extLst>
          </p:cNvPr>
          <p:cNvSpPr txBox="1"/>
          <p:nvPr/>
        </p:nvSpPr>
        <p:spPr>
          <a:xfrm>
            <a:off x="455532" y="2289848"/>
            <a:ext cx="1065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예약 요청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591C40-2ACD-4EAB-8273-35D581CB5DC2}"/>
              </a:ext>
            </a:extLst>
          </p:cNvPr>
          <p:cNvSpPr txBox="1"/>
          <p:nvPr/>
        </p:nvSpPr>
        <p:spPr>
          <a:xfrm>
            <a:off x="455532" y="5511260"/>
            <a:ext cx="1065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예약</a:t>
            </a:r>
            <a:endParaRPr lang="en-US" altLang="ko-KR" sz="1600" spc="-150" dirty="0">
              <a:solidFill>
                <a:srgbClr val="0000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spc="-15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승인</a:t>
            </a:r>
            <a:r>
              <a:rPr lang="en-US" altLang="ko-KR" sz="1600" spc="-15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spc="-15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228921F-0CB2-4937-9149-3F4354E8AE99}"/>
              </a:ext>
            </a:extLst>
          </p:cNvPr>
          <p:cNvSpPr/>
          <p:nvPr/>
        </p:nvSpPr>
        <p:spPr>
          <a:xfrm>
            <a:off x="4810656" y="2041682"/>
            <a:ext cx="2554357" cy="834887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rgbClr val="00002F"/>
                </a:solidFill>
              </a:rPr>
              <a:t>ReservationService</a:t>
            </a:r>
            <a:endParaRPr lang="ko-KR" altLang="en-US" dirty="0">
              <a:solidFill>
                <a:srgbClr val="00002F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8AB9E3-6712-4CB3-8348-6504105AF1F6}"/>
              </a:ext>
            </a:extLst>
          </p:cNvPr>
          <p:cNvSpPr/>
          <p:nvPr/>
        </p:nvSpPr>
        <p:spPr>
          <a:xfrm>
            <a:off x="4810656" y="5386205"/>
            <a:ext cx="2554357" cy="834887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rgbClr val="00002F"/>
                </a:solidFill>
              </a:rPr>
              <a:t>ReservationManage</a:t>
            </a:r>
            <a:endParaRPr lang="en-US" altLang="ko-KR" dirty="0">
              <a:solidFill>
                <a:srgbClr val="00002F"/>
              </a:solidFill>
            </a:endParaRPr>
          </a:p>
          <a:p>
            <a:pPr algn="ctr"/>
            <a:r>
              <a:rPr lang="en-US" altLang="ko-KR" dirty="0">
                <a:solidFill>
                  <a:srgbClr val="00002F"/>
                </a:solidFill>
              </a:rPr>
              <a:t>Service</a:t>
            </a:r>
            <a:endParaRPr lang="ko-KR" altLang="en-US" dirty="0">
              <a:solidFill>
                <a:srgbClr val="00002F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E6B9A44-AE68-4E49-B3E6-64A7CFB4AEBF}"/>
              </a:ext>
            </a:extLst>
          </p:cNvPr>
          <p:cNvCxnSpPr>
            <a:cxnSpLocks/>
          </p:cNvCxnSpPr>
          <p:nvPr/>
        </p:nvCxnSpPr>
        <p:spPr>
          <a:xfrm>
            <a:off x="4160738" y="2498881"/>
            <a:ext cx="5405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DF74E64-C910-4174-8B99-B78B2C50284C}"/>
              </a:ext>
            </a:extLst>
          </p:cNvPr>
          <p:cNvCxnSpPr>
            <a:cxnSpLocks/>
          </p:cNvCxnSpPr>
          <p:nvPr/>
        </p:nvCxnSpPr>
        <p:spPr>
          <a:xfrm>
            <a:off x="4160738" y="5803647"/>
            <a:ext cx="5405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6579E70-CA2C-49ED-A905-DBBE8E8C70DC}"/>
              </a:ext>
            </a:extLst>
          </p:cNvPr>
          <p:cNvCxnSpPr>
            <a:cxnSpLocks/>
            <a:endCxn id="34" idx="2"/>
          </p:cNvCxnSpPr>
          <p:nvPr/>
        </p:nvCxnSpPr>
        <p:spPr>
          <a:xfrm flipH="1" flipV="1">
            <a:off x="7393289" y="1460806"/>
            <a:ext cx="77180" cy="1038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0FD53B7D-7EC0-4E67-906B-F6694A30D5CA}"/>
              </a:ext>
            </a:extLst>
          </p:cNvPr>
          <p:cNvSpPr/>
          <p:nvPr/>
        </p:nvSpPr>
        <p:spPr>
          <a:xfrm>
            <a:off x="7107794" y="568256"/>
            <a:ext cx="570990" cy="584774"/>
          </a:xfrm>
          <a:prstGeom prst="ellipse">
            <a:avLst/>
          </a:prstGeom>
          <a:solidFill>
            <a:srgbClr val="8DBAB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CEA96C-6FDD-4B0F-929E-2B8BDF755780}"/>
              </a:ext>
            </a:extLst>
          </p:cNvPr>
          <p:cNvSpPr txBox="1"/>
          <p:nvPr/>
        </p:nvSpPr>
        <p:spPr>
          <a:xfrm>
            <a:off x="5933513" y="1183807"/>
            <a:ext cx="2919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바탕" panose="02030600000101010101" pitchFamily="18" charset="-127"/>
              </a:rPr>
              <a:t>Reservation</a:t>
            </a:r>
            <a:r>
              <a:rPr lang="en-US" altLang="ko-KR" sz="12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바탕" panose="02030600000101010101" pitchFamily="18" charset="-127"/>
              </a:rPr>
              <a:t>Mapper</a:t>
            </a:r>
            <a:endParaRPr lang="ko-KR" altLang="en-US" sz="1200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8CA939B-6CF1-4844-8CDB-52E20E82B851}"/>
              </a:ext>
            </a:extLst>
          </p:cNvPr>
          <p:cNvCxnSpPr>
            <a:cxnSpLocks/>
          </p:cNvCxnSpPr>
          <p:nvPr/>
        </p:nvCxnSpPr>
        <p:spPr>
          <a:xfrm flipV="1">
            <a:off x="7487189" y="1302235"/>
            <a:ext cx="1115760" cy="1227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751CCC7-4B83-4840-A824-CF9A6242066C}"/>
              </a:ext>
            </a:extLst>
          </p:cNvPr>
          <p:cNvCxnSpPr>
            <a:cxnSpLocks/>
          </p:cNvCxnSpPr>
          <p:nvPr/>
        </p:nvCxnSpPr>
        <p:spPr>
          <a:xfrm>
            <a:off x="7487189" y="2648086"/>
            <a:ext cx="269467" cy="1070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FF31A7E-5CB2-4A49-BBFD-5674F1A2558C}"/>
              </a:ext>
            </a:extLst>
          </p:cNvPr>
          <p:cNvCxnSpPr>
            <a:cxnSpLocks/>
          </p:cNvCxnSpPr>
          <p:nvPr/>
        </p:nvCxnSpPr>
        <p:spPr>
          <a:xfrm flipV="1">
            <a:off x="7487189" y="2407328"/>
            <a:ext cx="1373345" cy="171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7768D4A-7909-444A-A540-E05F9365E307}"/>
              </a:ext>
            </a:extLst>
          </p:cNvPr>
          <p:cNvCxnSpPr>
            <a:cxnSpLocks/>
          </p:cNvCxnSpPr>
          <p:nvPr/>
        </p:nvCxnSpPr>
        <p:spPr>
          <a:xfrm flipV="1">
            <a:off x="7474343" y="1391225"/>
            <a:ext cx="2141945" cy="1168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2CF2E687-3D0B-41EB-B59D-E2BB649EEF98}"/>
              </a:ext>
            </a:extLst>
          </p:cNvPr>
          <p:cNvSpPr/>
          <p:nvPr/>
        </p:nvSpPr>
        <p:spPr>
          <a:xfrm>
            <a:off x="9120062" y="5466503"/>
            <a:ext cx="570990" cy="584774"/>
          </a:xfrm>
          <a:prstGeom prst="ellipse">
            <a:avLst/>
          </a:prstGeom>
          <a:solidFill>
            <a:srgbClr val="8DBAB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5EBBFA2-03E3-48A8-9B76-E5829C28C291}"/>
              </a:ext>
            </a:extLst>
          </p:cNvPr>
          <p:cNvSpPr txBox="1"/>
          <p:nvPr/>
        </p:nvSpPr>
        <p:spPr>
          <a:xfrm>
            <a:off x="7945781" y="6082054"/>
            <a:ext cx="2919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바탕" panose="02030600000101010101" pitchFamily="18" charset="-127"/>
              </a:rPr>
              <a:t>ReservationManageMapper</a:t>
            </a:r>
            <a:endParaRPr lang="ko-KR" altLang="en-US" sz="1200" dirty="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CB6BE3C-97C5-42D8-A2FE-80092E3E964B}"/>
              </a:ext>
            </a:extLst>
          </p:cNvPr>
          <p:cNvCxnSpPr>
            <a:cxnSpLocks/>
          </p:cNvCxnSpPr>
          <p:nvPr/>
        </p:nvCxnSpPr>
        <p:spPr>
          <a:xfrm>
            <a:off x="7470468" y="5773828"/>
            <a:ext cx="15241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29AE539-A605-4FDE-B934-AB93680EDAFB}"/>
              </a:ext>
            </a:extLst>
          </p:cNvPr>
          <p:cNvSpPr/>
          <p:nvPr/>
        </p:nvSpPr>
        <p:spPr>
          <a:xfrm>
            <a:off x="4810656" y="3014772"/>
            <a:ext cx="2554357" cy="834887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rgbClr val="00002F"/>
                </a:solidFill>
              </a:rPr>
              <a:t>CardPaymentService</a:t>
            </a:r>
            <a:endParaRPr lang="ko-KR" altLang="en-US" dirty="0">
              <a:solidFill>
                <a:srgbClr val="00002F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C413AE7-CB01-48A7-A370-8BD896A3AEF9}"/>
              </a:ext>
            </a:extLst>
          </p:cNvPr>
          <p:cNvCxnSpPr>
            <a:cxnSpLocks/>
          </p:cNvCxnSpPr>
          <p:nvPr/>
        </p:nvCxnSpPr>
        <p:spPr>
          <a:xfrm>
            <a:off x="4160738" y="2560167"/>
            <a:ext cx="540588" cy="87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CF3C05F-7EB9-4DAD-8877-C79325F6360C}"/>
              </a:ext>
            </a:extLst>
          </p:cNvPr>
          <p:cNvSpPr/>
          <p:nvPr/>
        </p:nvSpPr>
        <p:spPr>
          <a:xfrm>
            <a:off x="8347576" y="396055"/>
            <a:ext cx="893195" cy="8348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바탕" panose="02030600000101010101" pitchFamily="18" charset="-127"/>
              </a:rPr>
              <a:t>MealKit</a:t>
            </a:r>
            <a:endParaRPr lang="en-US" altLang="ko-KR" sz="14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바탕" panose="02030600000101010101" pitchFamily="18" charset="-127"/>
            </a:endParaRPr>
          </a:p>
          <a:p>
            <a:pPr algn="ctr"/>
            <a:r>
              <a:rPr lang="en-US" altLang="ko-KR" sz="14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바탕" panose="02030600000101010101" pitchFamily="18" charset="-127"/>
              </a:rPr>
              <a:t>Service</a:t>
            </a:r>
            <a:endParaRPr lang="ko-KR" altLang="en-US" sz="1400" dirty="0">
              <a:solidFill>
                <a:srgbClr val="00002F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BC91A7C-036B-4274-B808-005FA358F79E}"/>
              </a:ext>
            </a:extLst>
          </p:cNvPr>
          <p:cNvSpPr/>
          <p:nvPr/>
        </p:nvSpPr>
        <p:spPr>
          <a:xfrm>
            <a:off x="7574386" y="3798992"/>
            <a:ext cx="893195" cy="8348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바탕" panose="02030600000101010101" pitchFamily="18" charset="-127"/>
              </a:rPr>
              <a:t>Room</a:t>
            </a:r>
          </a:p>
          <a:p>
            <a:pPr algn="ctr"/>
            <a:r>
              <a:rPr lang="en-US" altLang="ko-KR" sz="14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바탕" panose="02030600000101010101" pitchFamily="18" charset="-127"/>
              </a:rPr>
              <a:t>Service</a:t>
            </a:r>
            <a:endParaRPr lang="ko-KR" altLang="en-US" sz="1400" dirty="0">
              <a:solidFill>
                <a:srgbClr val="00002F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89D3AA2-E238-48B1-B2A8-E87D5E4BBF63}"/>
              </a:ext>
            </a:extLst>
          </p:cNvPr>
          <p:cNvSpPr/>
          <p:nvPr/>
        </p:nvSpPr>
        <p:spPr>
          <a:xfrm>
            <a:off x="8994592" y="1941152"/>
            <a:ext cx="1301731" cy="8348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바탕" panose="02030600000101010101" pitchFamily="18" charset="-127"/>
              </a:rPr>
              <a:t>CampsiteInfo</a:t>
            </a:r>
            <a:endParaRPr lang="en-US" altLang="ko-KR" sz="14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바탕" panose="02030600000101010101" pitchFamily="18" charset="-127"/>
            </a:endParaRPr>
          </a:p>
          <a:p>
            <a:pPr algn="ctr"/>
            <a:r>
              <a:rPr lang="en-US" altLang="ko-KR" sz="14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바탕" panose="02030600000101010101" pitchFamily="18" charset="-127"/>
              </a:rPr>
              <a:t>Service</a:t>
            </a:r>
            <a:endParaRPr lang="ko-KR" altLang="en-US" sz="1400" dirty="0">
              <a:solidFill>
                <a:srgbClr val="00002F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A0B353C-83D6-4D98-9A0A-ADA6FBD8BD0E}"/>
              </a:ext>
            </a:extLst>
          </p:cNvPr>
          <p:cNvSpPr/>
          <p:nvPr/>
        </p:nvSpPr>
        <p:spPr>
          <a:xfrm>
            <a:off x="9673407" y="829456"/>
            <a:ext cx="978416" cy="834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CalenderUtil</a:t>
            </a:r>
            <a:endParaRPr lang="ko-KR" altLang="en-US" sz="1400" dirty="0">
              <a:solidFill>
                <a:srgbClr val="00002F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91CF9B6-E52D-4354-A74F-0C03727B115D}"/>
              </a:ext>
            </a:extLst>
          </p:cNvPr>
          <p:cNvSpPr/>
          <p:nvPr/>
        </p:nvSpPr>
        <p:spPr>
          <a:xfrm>
            <a:off x="9186806" y="3877271"/>
            <a:ext cx="1343476" cy="834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CardPayment</a:t>
            </a:r>
            <a:endParaRPr lang="en-US" altLang="ko-KR" sz="14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4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Util</a:t>
            </a:r>
            <a:endParaRPr lang="ko-KR" altLang="en-US" sz="1400" dirty="0">
              <a:solidFill>
                <a:srgbClr val="00002F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C0CE05B-DA4F-40D3-8AB8-7F34235DF1E6}"/>
              </a:ext>
            </a:extLst>
          </p:cNvPr>
          <p:cNvSpPr/>
          <p:nvPr/>
        </p:nvSpPr>
        <p:spPr>
          <a:xfrm>
            <a:off x="10671196" y="2864439"/>
            <a:ext cx="570990" cy="584774"/>
          </a:xfrm>
          <a:prstGeom prst="ellipse">
            <a:avLst/>
          </a:prstGeom>
          <a:solidFill>
            <a:srgbClr val="8DBAB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623F0B0-B13B-4C3E-98F8-EAF5700DF05F}"/>
              </a:ext>
            </a:extLst>
          </p:cNvPr>
          <p:cNvSpPr txBox="1"/>
          <p:nvPr/>
        </p:nvSpPr>
        <p:spPr>
          <a:xfrm>
            <a:off x="9496915" y="3479990"/>
            <a:ext cx="2919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바탕" panose="02030600000101010101" pitchFamily="18" charset="-127"/>
              </a:rPr>
              <a:t>CardPayment</a:t>
            </a:r>
            <a:r>
              <a:rPr lang="en-US" altLang="ko-KR" sz="12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바탕" panose="02030600000101010101" pitchFamily="18" charset="-127"/>
              </a:rPr>
              <a:t>Mapper</a:t>
            </a:r>
            <a:endParaRPr lang="ko-KR" altLang="en-US" sz="1200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D108D911-1CBE-4BE0-AE9C-ACA269449841}"/>
              </a:ext>
            </a:extLst>
          </p:cNvPr>
          <p:cNvCxnSpPr>
            <a:cxnSpLocks/>
          </p:cNvCxnSpPr>
          <p:nvPr/>
        </p:nvCxnSpPr>
        <p:spPr>
          <a:xfrm>
            <a:off x="7465056" y="3439447"/>
            <a:ext cx="1655006" cy="406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F0137B3B-7726-4C17-AF22-8A302A3F5053}"/>
              </a:ext>
            </a:extLst>
          </p:cNvPr>
          <p:cNvCxnSpPr>
            <a:cxnSpLocks/>
          </p:cNvCxnSpPr>
          <p:nvPr/>
        </p:nvCxnSpPr>
        <p:spPr>
          <a:xfrm flipV="1">
            <a:off x="7454644" y="3188134"/>
            <a:ext cx="3075638" cy="181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44F6192-415D-489B-865D-496015D07695}"/>
              </a:ext>
            </a:extLst>
          </p:cNvPr>
          <p:cNvCxnSpPr>
            <a:cxnSpLocks/>
          </p:cNvCxnSpPr>
          <p:nvPr/>
        </p:nvCxnSpPr>
        <p:spPr>
          <a:xfrm flipV="1">
            <a:off x="4160738" y="4293968"/>
            <a:ext cx="3313605" cy="1172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386D381-A44B-4B82-BFDC-89F5D7D7E947}"/>
              </a:ext>
            </a:extLst>
          </p:cNvPr>
          <p:cNvCxnSpPr>
            <a:cxnSpLocks/>
          </p:cNvCxnSpPr>
          <p:nvPr/>
        </p:nvCxnSpPr>
        <p:spPr>
          <a:xfrm flipV="1">
            <a:off x="4160738" y="4058724"/>
            <a:ext cx="1081822" cy="1327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8AC03E0-CDEF-4B54-9A2D-A202A6832E3E}"/>
              </a:ext>
            </a:extLst>
          </p:cNvPr>
          <p:cNvSpPr txBox="1"/>
          <p:nvPr/>
        </p:nvSpPr>
        <p:spPr>
          <a:xfrm>
            <a:off x="1026522" y="512094"/>
            <a:ext cx="7296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3706679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26522" y="983188"/>
            <a:ext cx="199423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캠핑장 예약 클래스 다이어그램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CDB5CF43-2A54-4DD0-B289-237437C8E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757034"/>
              </p:ext>
            </p:extLst>
          </p:nvPr>
        </p:nvGraphicFramePr>
        <p:xfrm>
          <a:off x="2573506" y="1516061"/>
          <a:ext cx="6114197" cy="20201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14197">
                  <a:extLst>
                    <a:ext uri="{9D8B030D-6E8A-4147-A177-3AD203B41FA5}">
                      <a16:colId xmlns:a16="http://schemas.microsoft.com/office/drawing/2014/main" val="3477765743"/>
                    </a:ext>
                  </a:extLst>
                </a:gridCol>
              </a:tblGrid>
              <a:tr h="27211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ReservationController</a:t>
                      </a:r>
                      <a:endParaRPr lang="ko-KR" sz="1200" dirty="0"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39306" marR="393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A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507057"/>
                  </a:ext>
                </a:extLst>
              </a:tr>
              <a:tr h="368398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reservationService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ReservationService</a:t>
                      </a:r>
                      <a:endParaRPr lang="en-US" alt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cardPaymentService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CardPaymentService</a:t>
                      </a:r>
                      <a:endParaRPr 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39306" marR="393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19002"/>
                  </a:ext>
                </a:extLst>
              </a:tr>
              <a:tr h="1379598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Reservation(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reservation:ReservationDto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,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paymentInfoDto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 :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PaymentInfoDto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,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CustumUserDestails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):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ApiResponse</a:t>
                      </a:r>
                      <a:endParaRPr lang="en-US" alt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cancelReservation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reservationId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: int,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CustumUserDestails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):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ApiResponse</a:t>
                      </a:r>
                      <a:endParaRPr lang="en-US" alt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updateReservation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ResrvationDto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,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CustumUserDestails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):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ApiResponse</a:t>
                      </a:r>
                      <a:endParaRPr lang="en-US" alt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getReservationByReservationId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reservartionId:int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,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CustumUserDestails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):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ReservationDto</a:t>
                      </a:r>
                      <a:endParaRPr lang="en-US" alt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getReservationByUsername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CustumUserDetails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): List&lt;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ReservationDto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getReservationByCampsiteId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campsiteId:int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,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CustumUserDestails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): List&lt;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ReservationDto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getTotalCost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reservationDto:ReservationDto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): int</a:t>
                      </a:r>
                      <a:endParaRPr 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39306" marR="393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990505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B6EE7742-2BF3-45DF-9D75-BB22622E12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149149"/>
              </p:ext>
            </p:extLst>
          </p:nvPr>
        </p:nvGraphicFramePr>
        <p:xfrm>
          <a:off x="6337634" y="3897700"/>
          <a:ext cx="4264714" cy="24810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64714">
                  <a:extLst>
                    <a:ext uri="{9D8B030D-6E8A-4147-A177-3AD203B41FA5}">
                      <a16:colId xmlns:a16="http://schemas.microsoft.com/office/drawing/2014/main" val="3477765743"/>
                    </a:ext>
                  </a:extLst>
                </a:gridCol>
              </a:tblGrid>
              <a:tr h="26343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ReservationService</a:t>
                      </a:r>
                      <a:endParaRPr lang="ko-KR" sz="1200" dirty="0"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39306" marR="393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A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507057"/>
                  </a:ext>
                </a:extLst>
              </a:tr>
              <a:tr h="84603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reservationMapper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ReservationMapper</a:t>
                      </a:r>
                      <a:endParaRPr lang="en-US" alt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campsiteService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CampsiteInfoService</a:t>
                      </a:r>
                      <a:endParaRPr lang="en-US" alt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roomService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RoomService</a:t>
                      </a:r>
                      <a:endParaRPr lang="en-US" alt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mealKitService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MealkitService</a:t>
                      </a:r>
                      <a:endParaRPr lang="en-US" alt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cardPaymentUtil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CardPaymentUtil</a:t>
                      </a:r>
                      <a:endParaRPr 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39306" marR="393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19002"/>
                  </a:ext>
                </a:extLst>
              </a:tr>
              <a:tr h="1335599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createReservation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reservation:ReservationDto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): int</a:t>
                      </a: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deleteReservation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reservationId:int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): int</a:t>
                      </a: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updateReservation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ResrvationDto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): int</a:t>
                      </a: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getReservationByReservationId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reservartionId:int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):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ReservationDto</a:t>
                      </a:r>
                      <a:endParaRPr lang="en-US" alt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getReservationByOwner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(owner :String): List&lt;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ReservationDto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getReservationByUsername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(username :String): List&lt;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ReservationDto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getReservationByCampsiteId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campsiteId:int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): List&lt;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ReservationDto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getTotalCost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reservationDto:ReservationDto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): int</a:t>
                      </a: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reservationIsAvailable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reservationDto:ReservationDto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): Boolean</a:t>
                      </a:r>
                      <a:endParaRPr 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39306" marR="393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990505"/>
                  </a:ext>
                </a:extLst>
              </a:tr>
            </a:tbl>
          </a:graphicData>
        </a:graphic>
      </p:graphicFrame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19A0618-BFB7-4D5A-BD6D-44D4194F0FE6}"/>
              </a:ext>
            </a:extLst>
          </p:cNvPr>
          <p:cNvCxnSpPr>
            <a:cxnSpLocks/>
          </p:cNvCxnSpPr>
          <p:nvPr/>
        </p:nvCxnSpPr>
        <p:spPr>
          <a:xfrm>
            <a:off x="10759784" y="4214103"/>
            <a:ext cx="8743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1AF18337-0C59-4334-9D6E-BC1BA45799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344498"/>
              </p:ext>
            </p:extLst>
          </p:nvPr>
        </p:nvGraphicFramePr>
        <p:xfrm>
          <a:off x="567389" y="4158574"/>
          <a:ext cx="4264714" cy="10789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64714">
                  <a:extLst>
                    <a:ext uri="{9D8B030D-6E8A-4147-A177-3AD203B41FA5}">
                      <a16:colId xmlns:a16="http://schemas.microsoft.com/office/drawing/2014/main" val="3477765743"/>
                    </a:ext>
                  </a:extLst>
                </a:gridCol>
              </a:tblGrid>
              <a:tr h="2016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CardPaymentSerrvice</a:t>
                      </a:r>
                      <a:endParaRPr lang="ko-KR" sz="1200" dirty="0"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39306" marR="393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A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507057"/>
                  </a:ext>
                </a:extLst>
              </a:tr>
              <a:tr h="336028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cardPaymentUtil: CardPaymentUtil</a:t>
                      </a:r>
                    </a:p>
                    <a:p>
                      <a:pPr algn="l"/>
                      <a:r>
                        <a:rPr lang="en-US" altLang="ko-KR" sz="100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cardPaymentMapper: CardPaymentMapper</a:t>
                      </a:r>
                      <a:endParaRPr 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39306" marR="393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19002"/>
                  </a:ext>
                </a:extLst>
              </a:tr>
              <a:tr h="54132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createPaymentInfo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PaymentInfoDto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): int</a:t>
                      </a: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cancelPaymentByReservationId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reservationId:int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): int</a:t>
                      </a: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getPaymentInfoByReservationId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reservationId:int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):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PaymentInfoDto</a:t>
                      </a:r>
                      <a:endParaRPr 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39306" marR="393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990505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AE8A4A4-5C3A-44D4-9409-48BD1BCFE5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246671"/>
              </p:ext>
            </p:extLst>
          </p:nvPr>
        </p:nvGraphicFramePr>
        <p:xfrm>
          <a:off x="3174475" y="5494888"/>
          <a:ext cx="2903858" cy="10789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03858">
                  <a:extLst>
                    <a:ext uri="{9D8B030D-6E8A-4147-A177-3AD203B41FA5}">
                      <a16:colId xmlns:a16="http://schemas.microsoft.com/office/drawing/2014/main" val="3477765743"/>
                    </a:ext>
                  </a:extLst>
                </a:gridCol>
              </a:tblGrid>
              <a:tr h="2016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CardPaymentUtil</a:t>
                      </a:r>
                      <a:endParaRPr lang="ko-KR" sz="1200" dirty="0"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39306" marR="393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A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507057"/>
                  </a:ext>
                </a:extLst>
              </a:tr>
              <a:tr h="336028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apiKey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String</a:t>
                      </a: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apiSecretKey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: String</a:t>
                      </a:r>
                      <a:endParaRPr 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39306" marR="393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19002"/>
                  </a:ext>
                </a:extLst>
              </a:tr>
              <a:tr h="54132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getAccessToken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(): String</a:t>
                      </a: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paymentValidation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PaymentInfoDto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): Boolean</a:t>
                      </a: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cancelPayment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PaymentInfoDto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): int</a:t>
                      </a:r>
                      <a:endParaRPr 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39306" marR="393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990505"/>
                  </a:ext>
                </a:extLst>
              </a:tr>
            </a:tbl>
          </a:graphicData>
        </a:graphic>
      </p:graphicFrame>
      <p:sp>
        <p:nvSpPr>
          <p:cNvPr id="50" name="타원 49">
            <a:extLst>
              <a:ext uri="{FF2B5EF4-FFF2-40B4-BE49-F238E27FC236}">
                <a16:creationId xmlns:a16="http://schemas.microsoft.com/office/drawing/2014/main" id="{56ECC4AC-199A-4062-951D-DBACC37475E8}"/>
              </a:ext>
            </a:extLst>
          </p:cNvPr>
          <p:cNvSpPr/>
          <p:nvPr/>
        </p:nvSpPr>
        <p:spPr>
          <a:xfrm>
            <a:off x="1030000" y="5681303"/>
            <a:ext cx="570990" cy="584774"/>
          </a:xfrm>
          <a:prstGeom prst="ellipse">
            <a:avLst/>
          </a:prstGeom>
          <a:solidFill>
            <a:srgbClr val="8DBAB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DD0208A-8050-44A9-9BB5-B807B502D9B6}"/>
              </a:ext>
            </a:extLst>
          </p:cNvPr>
          <p:cNvSpPr txBox="1"/>
          <p:nvPr/>
        </p:nvSpPr>
        <p:spPr>
          <a:xfrm>
            <a:off x="-144281" y="6296854"/>
            <a:ext cx="2919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바탕" panose="02030600000101010101" pitchFamily="18" charset="-127"/>
              </a:rPr>
              <a:t>CardPayment</a:t>
            </a:r>
            <a:r>
              <a:rPr lang="en-US" altLang="ko-KR" sz="12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바탕" panose="02030600000101010101" pitchFamily="18" charset="-127"/>
              </a:rPr>
              <a:t>Mapper</a:t>
            </a:r>
            <a:endParaRPr lang="ko-KR" altLang="en-US" sz="1200" dirty="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0A0065A-172A-4A24-8C24-E4C74572806F}"/>
              </a:ext>
            </a:extLst>
          </p:cNvPr>
          <p:cNvCxnSpPr>
            <a:cxnSpLocks/>
          </p:cNvCxnSpPr>
          <p:nvPr/>
        </p:nvCxnSpPr>
        <p:spPr>
          <a:xfrm flipH="1">
            <a:off x="3338546" y="3714810"/>
            <a:ext cx="197134" cy="331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567BD3A-FD0B-4B19-BB90-B8EF7B49FFAA}"/>
              </a:ext>
            </a:extLst>
          </p:cNvPr>
          <p:cNvCxnSpPr>
            <a:cxnSpLocks/>
          </p:cNvCxnSpPr>
          <p:nvPr/>
        </p:nvCxnSpPr>
        <p:spPr>
          <a:xfrm>
            <a:off x="2573506" y="5289429"/>
            <a:ext cx="461223" cy="391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D6184BCA-2322-4B3C-A2EF-29E1B94BB621}"/>
              </a:ext>
            </a:extLst>
          </p:cNvPr>
          <p:cNvCxnSpPr>
            <a:cxnSpLocks/>
          </p:cNvCxnSpPr>
          <p:nvPr/>
        </p:nvCxnSpPr>
        <p:spPr>
          <a:xfrm flipH="1">
            <a:off x="1558537" y="5284854"/>
            <a:ext cx="603507" cy="443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71A969D-7338-4297-AF0B-07948DA1A325}"/>
              </a:ext>
            </a:extLst>
          </p:cNvPr>
          <p:cNvCxnSpPr>
            <a:cxnSpLocks/>
          </p:cNvCxnSpPr>
          <p:nvPr/>
        </p:nvCxnSpPr>
        <p:spPr>
          <a:xfrm>
            <a:off x="8818880" y="3351130"/>
            <a:ext cx="355600" cy="461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4DA6FE3-9270-4AF3-B4A3-C3800C89DEF0}"/>
              </a:ext>
            </a:extLst>
          </p:cNvPr>
          <p:cNvSpPr txBox="1"/>
          <p:nvPr/>
        </p:nvSpPr>
        <p:spPr>
          <a:xfrm>
            <a:off x="10602348" y="3489914"/>
            <a:ext cx="107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Services</a:t>
            </a:r>
          </a:p>
          <a:p>
            <a:pPr algn="ctr"/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</a:p>
          <a:p>
            <a:pPr algn="ctr"/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Mappers</a:t>
            </a:r>
            <a:endParaRPr lang="ko-KR" altLang="en-US" sz="120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4A49398-5386-4EF9-8D75-B325F4E62574}"/>
              </a:ext>
            </a:extLst>
          </p:cNvPr>
          <p:cNvCxnSpPr>
            <a:cxnSpLocks/>
          </p:cNvCxnSpPr>
          <p:nvPr/>
        </p:nvCxnSpPr>
        <p:spPr>
          <a:xfrm flipH="1">
            <a:off x="5360640" y="4523129"/>
            <a:ext cx="906816" cy="898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466F31B-C351-4927-8834-D430256AD41C}"/>
              </a:ext>
            </a:extLst>
          </p:cNvPr>
          <p:cNvSpPr txBox="1"/>
          <p:nvPr/>
        </p:nvSpPr>
        <p:spPr>
          <a:xfrm>
            <a:off x="1026522" y="512094"/>
            <a:ext cx="7296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3637446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26522" y="989148"/>
            <a:ext cx="227824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캠핑장 예약 관리 클래스 다이어그램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CDB5CF43-2A54-4DD0-B289-237437C8E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563861"/>
              </p:ext>
            </p:extLst>
          </p:nvPr>
        </p:nvGraphicFramePr>
        <p:xfrm>
          <a:off x="1661312" y="2261661"/>
          <a:ext cx="6114197" cy="130957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14197">
                  <a:extLst>
                    <a:ext uri="{9D8B030D-6E8A-4147-A177-3AD203B41FA5}">
                      <a16:colId xmlns:a16="http://schemas.microsoft.com/office/drawing/2014/main" val="3477765743"/>
                    </a:ext>
                  </a:extLst>
                </a:gridCol>
              </a:tblGrid>
              <a:tr h="29907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ReservationManageController</a:t>
                      </a:r>
                      <a:endParaRPr lang="ko-KR" sz="1200" dirty="0"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39306" marR="393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A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507057"/>
                  </a:ext>
                </a:extLst>
              </a:tr>
              <a:tr h="60207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reservationManageService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ReservationManageService</a:t>
                      </a:r>
                      <a:endParaRPr lang="en-US" alt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cardPaymentService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CardPaymentService</a:t>
                      </a:r>
                      <a:endParaRPr lang="en-US" alt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roomService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RoomService</a:t>
                      </a:r>
                      <a:endParaRPr 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39306" marR="393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19002"/>
                  </a:ext>
                </a:extLst>
              </a:tr>
              <a:tr h="408432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approveReservation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reservationId:int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):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ApiResponse</a:t>
                      </a:r>
                      <a:endParaRPr lang="en-US" alt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rejectReservation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reservationId:int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):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ApiResponse</a:t>
                      </a:r>
                      <a:endParaRPr 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39306" marR="393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990505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B6EE7742-2BF3-45DF-9D75-BB22622E12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995927"/>
              </p:ext>
            </p:extLst>
          </p:nvPr>
        </p:nvGraphicFramePr>
        <p:xfrm>
          <a:off x="2586053" y="4422640"/>
          <a:ext cx="4264714" cy="10602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64714">
                  <a:extLst>
                    <a:ext uri="{9D8B030D-6E8A-4147-A177-3AD203B41FA5}">
                      <a16:colId xmlns:a16="http://schemas.microsoft.com/office/drawing/2014/main" val="3477765743"/>
                    </a:ext>
                  </a:extLst>
                </a:gridCol>
              </a:tblGrid>
              <a:tr h="29404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ReservationManageService</a:t>
                      </a:r>
                      <a:endParaRPr lang="ko-KR" sz="1200" dirty="0"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39306" marR="393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A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507057"/>
                  </a:ext>
                </a:extLst>
              </a:tr>
              <a:tr h="283663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reservationManageMapper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ReservationManageMapper</a:t>
                      </a:r>
                      <a:endParaRPr 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39306" marR="393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19002"/>
                  </a:ext>
                </a:extLst>
              </a:tr>
              <a:tr h="482573">
                <a:tc>
                  <a:txBody>
                    <a:bodyPr/>
                    <a:lstStyle/>
                    <a:p>
                      <a:r>
                        <a:rPr lang="en-US" altLang="ko-KR" sz="10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approveReservation</a:t>
                      </a:r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altLang="ko-KR" sz="10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reservationId:int</a:t>
                      </a:r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): int</a:t>
                      </a:r>
                    </a:p>
                    <a:p>
                      <a:r>
                        <a:rPr lang="en-US" altLang="ko-KR" sz="1000" dirty="0" err="1"/>
                        <a:t>rejectReservation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altLang="ko-KR" sz="1000" dirty="0" err="1"/>
                        <a:t>reservationId:int</a:t>
                      </a:r>
                      <a:r>
                        <a:rPr lang="en-US" altLang="ko-KR" sz="1000" dirty="0"/>
                        <a:t>): int</a:t>
                      </a:r>
                      <a:endParaRPr lang="ko-KR" altLang="en-US" sz="1000" dirty="0"/>
                    </a:p>
                  </a:txBody>
                  <a:tcPr marL="39306" marR="393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990505"/>
                  </a:ext>
                </a:extLst>
              </a:tr>
            </a:tbl>
          </a:graphicData>
        </a:graphic>
      </p:graphicFrame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19A0618-BFB7-4D5A-BD6D-44D4194F0FE6}"/>
              </a:ext>
            </a:extLst>
          </p:cNvPr>
          <p:cNvCxnSpPr>
            <a:cxnSpLocks/>
          </p:cNvCxnSpPr>
          <p:nvPr/>
        </p:nvCxnSpPr>
        <p:spPr>
          <a:xfrm>
            <a:off x="7264960" y="4963208"/>
            <a:ext cx="8743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DD0208A-8050-44A9-9BB5-B807B502D9B6}"/>
              </a:ext>
            </a:extLst>
          </p:cNvPr>
          <p:cNvSpPr txBox="1"/>
          <p:nvPr/>
        </p:nvSpPr>
        <p:spPr>
          <a:xfrm>
            <a:off x="7685131" y="2417446"/>
            <a:ext cx="2919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바탕" panose="02030600000101010101" pitchFamily="18" charset="-127"/>
              </a:rPr>
              <a:t>CardPaymentService</a:t>
            </a:r>
            <a:endParaRPr lang="ko-KR" altLang="en-US" sz="12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FAA6A6E-2D4B-42BB-A60C-F405495A8EA7}"/>
              </a:ext>
            </a:extLst>
          </p:cNvPr>
          <p:cNvCxnSpPr>
            <a:cxnSpLocks/>
          </p:cNvCxnSpPr>
          <p:nvPr/>
        </p:nvCxnSpPr>
        <p:spPr>
          <a:xfrm>
            <a:off x="8081371" y="2694446"/>
            <a:ext cx="20070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3B76709-3BC0-4D52-AB7E-C272ABC25CE5}"/>
              </a:ext>
            </a:extLst>
          </p:cNvPr>
          <p:cNvCxnSpPr>
            <a:cxnSpLocks/>
          </p:cNvCxnSpPr>
          <p:nvPr/>
        </p:nvCxnSpPr>
        <p:spPr>
          <a:xfrm flipH="1">
            <a:off x="4704679" y="3818592"/>
            <a:ext cx="1" cy="341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0FC2389-4DB5-4E5B-AC69-732B6878A6F4}"/>
              </a:ext>
            </a:extLst>
          </p:cNvPr>
          <p:cNvSpPr txBox="1"/>
          <p:nvPr/>
        </p:nvSpPr>
        <p:spPr>
          <a:xfrm>
            <a:off x="7685131" y="2901837"/>
            <a:ext cx="2919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바탕" panose="02030600000101010101" pitchFamily="18" charset="-127"/>
              </a:rPr>
              <a:t>RoomService</a:t>
            </a:r>
            <a:endParaRPr lang="ko-KR" altLang="en-US" sz="12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86975B7-1D13-495E-A7EE-6D24EE528DDB}"/>
              </a:ext>
            </a:extLst>
          </p:cNvPr>
          <p:cNvCxnSpPr>
            <a:cxnSpLocks/>
          </p:cNvCxnSpPr>
          <p:nvPr/>
        </p:nvCxnSpPr>
        <p:spPr>
          <a:xfrm>
            <a:off x="8081371" y="3178837"/>
            <a:ext cx="20070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E4809B3A-01EF-4E21-95B6-E2E900096BDC}"/>
              </a:ext>
            </a:extLst>
          </p:cNvPr>
          <p:cNvSpPr/>
          <p:nvPr/>
        </p:nvSpPr>
        <p:spPr>
          <a:xfrm>
            <a:off x="8732127" y="4532322"/>
            <a:ext cx="570990" cy="584774"/>
          </a:xfrm>
          <a:prstGeom prst="ellipse">
            <a:avLst/>
          </a:prstGeom>
          <a:solidFill>
            <a:srgbClr val="8DBAB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ACE3C4-7E67-4C38-8DDA-D9E8376A4D7A}"/>
              </a:ext>
            </a:extLst>
          </p:cNvPr>
          <p:cNvSpPr txBox="1"/>
          <p:nvPr/>
        </p:nvSpPr>
        <p:spPr>
          <a:xfrm>
            <a:off x="7557846" y="5147873"/>
            <a:ext cx="2919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바탕" panose="02030600000101010101" pitchFamily="18" charset="-127"/>
              </a:rPr>
              <a:t>ReservationManage</a:t>
            </a:r>
            <a:r>
              <a:rPr lang="en-US" altLang="ko-KR" sz="12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바탕" panose="02030600000101010101" pitchFamily="18" charset="-127"/>
              </a:rPr>
              <a:t>Mapper</a:t>
            </a:r>
            <a:endParaRPr lang="ko-KR" alt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D1D0DA-337A-4C1B-BF4A-1E35091BF51E}"/>
              </a:ext>
            </a:extLst>
          </p:cNvPr>
          <p:cNvSpPr txBox="1"/>
          <p:nvPr/>
        </p:nvSpPr>
        <p:spPr>
          <a:xfrm>
            <a:off x="1026522" y="512094"/>
            <a:ext cx="7296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1375443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8F65EE1-BF02-46CC-A576-B2668DC52247}"/>
              </a:ext>
            </a:extLst>
          </p:cNvPr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106B116-4391-4BAC-9077-541BB22B491A}"/>
              </a:ext>
            </a:extLst>
          </p:cNvPr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A5A026-4097-41D3-A87F-9FD8716604FE}"/>
              </a:ext>
            </a:extLst>
          </p:cNvPr>
          <p:cNvSpPr txBox="1"/>
          <p:nvPr/>
        </p:nvSpPr>
        <p:spPr>
          <a:xfrm>
            <a:off x="969643" y="982530"/>
            <a:ext cx="157313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기타 클래스 다이어그램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180F85-33CC-4068-B4AA-7833C8F36C65}"/>
              </a:ext>
            </a:extLst>
          </p:cNvPr>
          <p:cNvSpPr txBox="1"/>
          <p:nvPr/>
        </p:nvSpPr>
        <p:spPr>
          <a:xfrm>
            <a:off x="4722066" y="1376261"/>
            <a:ext cx="2747868" cy="482260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문의사항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캠핑 지도 마커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커뮤니티 게시판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250000"/>
              </a:lnSpc>
            </a:pPr>
            <a:endParaRPr lang="ko-KR" altLang="en-US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C71ACC-AF59-41DB-88AF-C39D06926F70}"/>
              </a:ext>
            </a:extLst>
          </p:cNvPr>
          <p:cNvSpPr txBox="1"/>
          <p:nvPr/>
        </p:nvSpPr>
        <p:spPr>
          <a:xfrm>
            <a:off x="1026522" y="512094"/>
            <a:ext cx="7296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2754416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26172" y="992620"/>
            <a:ext cx="18338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문의사항 클래스 다이어그램 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CDB5CF43-2A54-4DD0-B289-237437C8E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787916"/>
              </p:ext>
            </p:extLst>
          </p:nvPr>
        </p:nvGraphicFramePr>
        <p:xfrm>
          <a:off x="5527233" y="886278"/>
          <a:ext cx="5758793" cy="233105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58793">
                  <a:extLst>
                    <a:ext uri="{9D8B030D-6E8A-4147-A177-3AD203B41FA5}">
                      <a16:colId xmlns:a16="http://schemas.microsoft.com/office/drawing/2014/main" val="3477765743"/>
                    </a:ext>
                  </a:extLst>
                </a:gridCol>
              </a:tblGrid>
              <a:tr h="32914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CampsiteQuestionController</a:t>
                      </a:r>
                      <a:endParaRPr lang="ko-KR" sz="1200" dirty="0"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39306" marR="393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A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507057"/>
                  </a:ext>
                </a:extLst>
              </a:tr>
              <a:tr h="333133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campsiteQuestionService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CampsiteQuestionService</a:t>
                      </a:r>
                      <a:endParaRPr 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39306" marR="393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19002"/>
                  </a:ext>
                </a:extLst>
              </a:tr>
              <a:tr h="1668775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createQuestionComment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CustomUserDetails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,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CampsiteQuestionCommentDto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):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ApiResponse</a:t>
                      </a:r>
                      <a:endParaRPr lang="en-US" alt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deleteQuestionCommentByQuestionCommentId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CustomUserDetails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,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questionCommentId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: int):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ApiResponse</a:t>
                      </a:r>
                      <a:endParaRPr lang="en-US" alt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updateQuestionComment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CustumUserDetails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,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CampsiteQuestionDto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):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ApiResponse</a:t>
                      </a:r>
                      <a:endParaRPr lang="en-US" alt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createQuestion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CustumUserDetails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,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CampsiteQuestionDto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):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ApiResponse</a:t>
                      </a:r>
                      <a:endParaRPr lang="en-US" alt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updateQuestion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CustumUserDetails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,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CampsiteQuestionDto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):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ApiResponse</a:t>
                      </a:r>
                      <a:endParaRPr lang="en-US" alt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deleteQuestion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CustumUserDetails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,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questionId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: int):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ApiResponse</a:t>
                      </a:r>
                      <a:endParaRPr lang="en-US" alt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getCampsiteQuestionByUserName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CustomUserDetails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): List&lt;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CampsiteQuestionDto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getCampsiteQuestionByCampsiteId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CustomUserDetails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,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campsiteId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: int): List&lt;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CampsiteQuestionDto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&gt;</a:t>
                      </a:r>
                    </a:p>
                  </a:txBody>
                  <a:tcPr marL="39306" marR="393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990505"/>
                  </a:ext>
                </a:extLst>
              </a:tr>
            </a:tbl>
          </a:graphicData>
        </a:graphic>
      </p:graphicFrame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2559A80-96A5-409E-9C68-849BC9EC386A}"/>
              </a:ext>
            </a:extLst>
          </p:cNvPr>
          <p:cNvCxnSpPr>
            <a:cxnSpLocks/>
          </p:cNvCxnSpPr>
          <p:nvPr/>
        </p:nvCxnSpPr>
        <p:spPr>
          <a:xfrm flipV="1">
            <a:off x="9160201" y="4304412"/>
            <a:ext cx="1270691" cy="414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6240877A-18E4-4F40-84D0-B158C3752F40}"/>
              </a:ext>
            </a:extLst>
          </p:cNvPr>
          <p:cNvSpPr/>
          <p:nvPr/>
        </p:nvSpPr>
        <p:spPr>
          <a:xfrm>
            <a:off x="10715036" y="3958671"/>
            <a:ext cx="570990" cy="584774"/>
          </a:xfrm>
          <a:prstGeom prst="ellipse">
            <a:avLst/>
          </a:prstGeom>
          <a:solidFill>
            <a:srgbClr val="8DBAB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04E5B2-0114-4B5B-BC44-DFBFD2728E14}"/>
              </a:ext>
            </a:extLst>
          </p:cNvPr>
          <p:cNvSpPr txBox="1"/>
          <p:nvPr/>
        </p:nvSpPr>
        <p:spPr>
          <a:xfrm>
            <a:off x="8391951" y="4719096"/>
            <a:ext cx="52136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CampsiteQuestionMapper</a:t>
            </a:r>
            <a:endParaRPr lang="en-US" altLang="ko-KR" sz="12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바탕" panose="02030600000101010101" pitchFamily="18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AD586E6-99E7-4D8C-90F3-0EE896C07C1E}"/>
              </a:ext>
            </a:extLst>
          </p:cNvPr>
          <p:cNvSpPr/>
          <p:nvPr/>
        </p:nvSpPr>
        <p:spPr>
          <a:xfrm>
            <a:off x="10105979" y="5226926"/>
            <a:ext cx="570990" cy="584774"/>
          </a:xfrm>
          <a:prstGeom prst="ellipse">
            <a:avLst/>
          </a:prstGeom>
          <a:solidFill>
            <a:srgbClr val="8DBAB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B94330-0888-40EC-9B90-91EED0A1920A}"/>
              </a:ext>
            </a:extLst>
          </p:cNvPr>
          <p:cNvSpPr txBox="1"/>
          <p:nvPr/>
        </p:nvSpPr>
        <p:spPr>
          <a:xfrm>
            <a:off x="7631768" y="5987351"/>
            <a:ext cx="5508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CampsiteQuestionCommentMapper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바탕" panose="02030600000101010101" pitchFamily="18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A8F54C1-89BF-4C06-9A70-5CB9AF6176C2}"/>
              </a:ext>
            </a:extLst>
          </p:cNvPr>
          <p:cNvCxnSpPr>
            <a:cxnSpLocks/>
          </p:cNvCxnSpPr>
          <p:nvPr/>
        </p:nvCxnSpPr>
        <p:spPr>
          <a:xfrm>
            <a:off x="9152451" y="4862093"/>
            <a:ext cx="785168" cy="414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04DEB68-5815-4136-A756-2900472DF812}"/>
              </a:ext>
            </a:extLst>
          </p:cNvPr>
          <p:cNvCxnSpPr>
            <a:cxnSpLocks/>
          </p:cNvCxnSpPr>
          <p:nvPr/>
        </p:nvCxnSpPr>
        <p:spPr>
          <a:xfrm flipH="1">
            <a:off x="8406629" y="3393817"/>
            <a:ext cx="1" cy="438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 descr="텍스트, 점수판이(가) 표시된 사진&#10;&#10;자동 생성된 설명">
            <a:extLst>
              <a:ext uri="{FF2B5EF4-FFF2-40B4-BE49-F238E27FC236}">
                <a16:creationId xmlns:a16="http://schemas.microsoft.com/office/drawing/2014/main" id="{53559612-F6B8-461E-BBA9-93C03062B4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14" t="25861" r="16537" b="60345"/>
          <a:stretch/>
        </p:blipFill>
        <p:spPr>
          <a:xfrm>
            <a:off x="359074" y="1441377"/>
            <a:ext cx="4039342" cy="3975246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FA373BE4-DC45-4A2C-BC77-C7A40469214B}"/>
              </a:ext>
            </a:extLst>
          </p:cNvPr>
          <p:cNvSpPr/>
          <p:nvPr/>
        </p:nvSpPr>
        <p:spPr>
          <a:xfrm>
            <a:off x="1208002" y="3989467"/>
            <a:ext cx="2187956" cy="1252543"/>
          </a:xfrm>
          <a:prstGeom prst="rect">
            <a:avLst/>
          </a:prstGeom>
          <a:solidFill>
            <a:srgbClr val="8DBAB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2C72A61-A05B-450F-8A84-679653F84274}"/>
              </a:ext>
            </a:extLst>
          </p:cNvPr>
          <p:cNvSpPr/>
          <p:nvPr/>
        </p:nvSpPr>
        <p:spPr>
          <a:xfrm>
            <a:off x="622484" y="1821528"/>
            <a:ext cx="3639122" cy="1790783"/>
          </a:xfrm>
          <a:prstGeom prst="rect">
            <a:avLst/>
          </a:prstGeom>
          <a:solidFill>
            <a:srgbClr val="8DBAB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97289D3-E032-47E3-9356-D42359589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44429"/>
              </p:ext>
            </p:extLst>
          </p:nvPr>
        </p:nvGraphicFramePr>
        <p:xfrm>
          <a:off x="4155012" y="4064540"/>
          <a:ext cx="4822150" cy="232477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22150">
                  <a:extLst>
                    <a:ext uri="{9D8B030D-6E8A-4147-A177-3AD203B41FA5}">
                      <a16:colId xmlns:a16="http://schemas.microsoft.com/office/drawing/2014/main" val="3477765743"/>
                    </a:ext>
                  </a:extLst>
                </a:gridCol>
              </a:tblGrid>
              <a:tr h="24770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CampsiteQuestionService</a:t>
                      </a:r>
                      <a:endParaRPr lang="ko-KR" sz="1200" dirty="0"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39306" marR="393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A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507057"/>
                  </a:ext>
                </a:extLst>
              </a:tr>
              <a:tr h="50078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campsiteQuestionMapper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CampsiteQuestionMapper</a:t>
                      </a:r>
                      <a:endParaRPr lang="en-US" alt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campsiteQuestionCommentMapper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CampsiteQuestionCommentMapper</a:t>
                      </a:r>
                      <a:endParaRPr 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39306" marR="393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19002"/>
                  </a:ext>
                </a:extLst>
              </a:tr>
              <a:tr h="1576290">
                <a:tc>
                  <a:txBody>
                    <a:bodyPr/>
                    <a:lstStyle/>
                    <a:p>
                      <a:r>
                        <a:rPr lang="en-US" altLang="ko-KR" sz="10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createQuestionComment</a:t>
                      </a:r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CampsiteQuestionCommentDto</a:t>
                      </a:r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):int</a:t>
                      </a:r>
                    </a:p>
                    <a:p>
                      <a:r>
                        <a:rPr lang="en-US" altLang="ko-KR" sz="10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deleteQuestionCommentByQuestionCommentId</a:t>
                      </a:r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questionCommentId</a:t>
                      </a:r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: int): int</a:t>
                      </a:r>
                    </a:p>
                    <a:p>
                      <a:r>
                        <a:rPr lang="en-US" altLang="ko-KR" sz="10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updateQuestionComment</a:t>
                      </a:r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CampsiteQuestionDto</a:t>
                      </a:r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): int</a:t>
                      </a:r>
                    </a:p>
                    <a:p>
                      <a:r>
                        <a:rPr lang="en-US" altLang="ko-KR" sz="10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createQuestion</a:t>
                      </a:r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campsiteQuestionDto</a:t>
                      </a:r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: </a:t>
                      </a:r>
                      <a:r>
                        <a:rPr lang="en-US" altLang="ko-KR" sz="10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CampsiteQuestionDto</a:t>
                      </a:r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): int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updateQuestion</a:t>
                      </a:r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campsiteQuestionDto</a:t>
                      </a:r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: </a:t>
                      </a:r>
                      <a:r>
                        <a:rPr lang="en-US" altLang="ko-KR" sz="10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CampsiteQuestionDto</a:t>
                      </a:r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): int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0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deleteQuestion</a:t>
                      </a:r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questionId</a:t>
                      </a:r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: int): int</a:t>
                      </a:r>
                    </a:p>
                    <a:p>
                      <a:r>
                        <a:rPr lang="en-US" altLang="ko-KR" sz="10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getCampsiteQuestionByUserName</a:t>
                      </a:r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(writer: String): List&lt;</a:t>
                      </a:r>
                      <a:r>
                        <a:rPr lang="en-US" altLang="ko-KR" sz="10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CampsiteQuestionDto</a:t>
                      </a:r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&gt;</a:t>
                      </a:r>
                    </a:p>
                    <a:p>
                      <a:r>
                        <a:rPr lang="en-US" altLang="ko-KR" sz="10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getCampsiteQuestionByCampsiteId</a:t>
                      </a:r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campsiteId</a:t>
                      </a:r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: int): List&lt;</a:t>
                      </a:r>
                      <a:r>
                        <a:rPr lang="en-US" altLang="ko-KR" sz="10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CampsiteQuestionDto</a:t>
                      </a:r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&gt;</a:t>
                      </a:r>
                    </a:p>
                  </a:txBody>
                  <a:tcPr marL="39306" marR="393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990505"/>
                  </a:ext>
                </a:extLst>
              </a:tr>
            </a:tbl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E90BE39E-038A-40D5-B546-7FD609477785}"/>
              </a:ext>
            </a:extLst>
          </p:cNvPr>
          <p:cNvSpPr/>
          <p:nvPr/>
        </p:nvSpPr>
        <p:spPr>
          <a:xfrm>
            <a:off x="4153365" y="4345669"/>
            <a:ext cx="4830725" cy="2043642"/>
          </a:xfrm>
          <a:prstGeom prst="rect">
            <a:avLst/>
          </a:prstGeom>
          <a:solidFill>
            <a:srgbClr val="8DBAB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A1829F8-F8B6-4AA8-B03B-EA078CBAE48F}"/>
              </a:ext>
            </a:extLst>
          </p:cNvPr>
          <p:cNvSpPr/>
          <p:nvPr/>
        </p:nvSpPr>
        <p:spPr>
          <a:xfrm>
            <a:off x="9091491" y="3831926"/>
            <a:ext cx="2865492" cy="2557385"/>
          </a:xfrm>
          <a:prstGeom prst="rect">
            <a:avLst/>
          </a:prstGeom>
          <a:solidFill>
            <a:srgbClr val="8DBAB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605F17A-2E5F-4444-AC4D-4C4F4763DF43}"/>
              </a:ext>
            </a:extLst>
          </p:cNvPr>
          <p:cNvSpPr/>
          <p:nvPr/>
        </p:nvSpPr>
        <p:spPr>
          <a:xfrm>
            <a:off x="5527232" y="1191595"/>
            <a:ext cx="5758789" cy="2025740"/>
          </a:xfrm>
          <a:prstGeom prst="rect">
            <a:avLst/>
          </a:prstGeom>
          <a:solidFill>
            <a:srgbClr val="8DBAB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DB9E15-3E73-451A-83F8-77A5C33FE1B1}"/>
              </a:ext>
            </a:extLst>
          </p:cNvPr>
          <p:cNvSpPr txBox="1"/>
          <p:nvPr/>
        </p:nvSpPr>
        <p:spPr>
          <a:xfrm>
            <a:off x="1026522" y="512094"/>
            <a:ext cx="7296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49438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7" grpId="0" animBg="1"/>
      <p:bldP spid="37" grpId="1" animBg="1"/>
      <p:bldP spid="36" grpId="0" animBg="1"/>
      <p:bldP spid="36" grpId="1" animBg="1"/>
      <p:bldP spid="39" grpId="0" animBg="1"/>
      <p:bldP spid="39" grpId="1" animBg="1"/>
      <p:bldP spid="41" grpId="0" animBg="1"/>
      <p:bldP spid="41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소개</a:t>
            </a:r>
          </a:p>
        </p:txBody>
      </p:sp>
    </p:spTree>
    <p:extLst>
      <p:ext uri="{BB962C8B-B14F-4D97-AF65-F5344CB8AC3E}">
        <p14:creationId xmlns:p14="http://schemas.microsoft.com/office/powerpoint/2010/main" val="35145459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B6556F6-D4E8-4C9A-B743-AC4601859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91" y="2217313"/>
            <a:ext cx="2758519" cy="2565249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CDB5CF43-2A54-4DD0-B289-237437C8E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869246"/>
              </p:ext>
            </p:extLst>
          </p:nvPr>
        </p:nvGraphicFramePr>
        <p:xfrm>
          <a:off x="4316695" y="1904157"/>
          <a:ext cx="6114197" cy="15248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14197">
                  <a:extLst>
                    <a:ext uri="{9D8B030D-6E8A-4147-A177-3AD203B41FA5}">
                      <a16:colId xmlns:a16="http://schemas.microsoft.com/office/drawing/2014/main" val="3477765743"/>
                    </a:ext>
                  </a:extLst>
                </a:gridCol>
              </a:tblGrid>
              <a:tr h="31800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MarkerController</a:t>
                      </a:r>
                      <a:endParaRPr lang="ko-KR" sz="1200" dirty="0"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39306" marR="393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A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507057"/>
                  </a:ext>
                </a:extLst>
              </a:tr>
              <a:tr h="248625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markerService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MarkerService</a:t>
                      </a:r>
                      <a:endParaRPr 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39306" marR="393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19002"/>
                  </a:ext>
                </a:extLst>
              </a:tr>
              <a:tr h="95821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createMarker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CustomUserDetails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,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MarkerDto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):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ApiResponse</a:t>
                      </a:r>
                      <a:endParaRPr lang="en-US" alt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updateMarker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CustomUserDetails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,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MarkerDto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):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ApiResponse</a:t>
                      </a:r>
                      <a:endParaRPr lang="en-US" alt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deleteMarker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CustomUserDtails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,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MarkerId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: int):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ApiResponse</a:t>
                      </a:r>
                      <a:endParaRPr lang="en-US" alt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getMarkerByUsername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CustomUserDetails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): List&lt;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MarkerDto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getMarkerByMarkerId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CustomUserDetails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,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markerId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: int):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MarkerDto</a:t>
                      </a:r>
                      <a:endParaRPr 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39306" marR="393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990505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B6EE7742-2BF3-45DF-9D75-BB22622E12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640452"/>
              </p:ext>
            </p:extLst>
          </p:nvPr>
        </p:nvGraphicFramePr>
        <p:xfrm>
          <a:off x="4594725" y="4436484"/>
          <a:ext cx="4264714" cy="13397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64714">
                  <a:extLst>
                    <a:ext uri="{9D8B030D-6E8A-4147-A177-3AD203B41FA5}">
                      <a16:colId xmlns:a16="http://schemas.microsoft.com/office/drawing/2014/main" val="3477765743"/>
                    </a:ext>
                  </a:extLst>
                </a:gridCol>
              </a:tblGrid>
              <a:tr h="29404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MarkerService</a:t>
                      </a:r>
                      <a:endParaRPr lang="ko-KR" sz="1200" dirty="0"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39306" marR="393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A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507057"/>
                  </a:ext>
                </a:extLst>
              </a:tr>
              <a:tr h="283663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markerMapper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MarkerMapper</a:t>
                      </a:r>
                      <a:endParaRPr 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39306" marR="393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19002"/>
                  </a:ext>
                </a:extLst>
              </a:tr>
              <a:tr h="482573">
                <a:tc>
                  <a:txBody>
                    <a:bodyPr/>
                    <a:lstStyle/>
                    <a:p>
                      <a:r>
                        <a:rPr lang="en-US" altLang="ko-KR" sz="10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createMarker</a:t>
                      </a:r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altLang="ko-KR" sz="10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MarkerDto</a:t>
                      </a:r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): int</a:t>
                      </a:r>
                    </a:p>
                    <a:p>
                      <a:r>
                        <a:rPr lang="en-US" altLang="ko-KR" sz="10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updateMarker</a:t>
                      </a:r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altLang="ko-KR" sz="10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MarkerDto</a:t>
                      </a:r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): int</a:t>
                      </a:r>
                    </a:p>
                    <a:p>
                      <a:r>
                        <a:rPr lang="en-US" altLang="ko-KR" sz="10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deleteMArker</a:t>
                      </a:r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altLang="ko-KR" sz="10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MarkerId</a:t>
                      </a:r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int): int</a:t>
                      </a:r>
                    </a:p>
                    <a:p>
                      <a:r>
                        <a:rPr lang="en-US" altLang="ko-KR" sz="10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getMarkerByUsername</a:t>
                      </a:r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(username: String): List&lt;</a:t>
                      </a:r>
                      <a:r>
                        <a:rPr lang="en-US" altLang="ko-KR" sz="10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MarkerDto</a:t>
                      </a:r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&gt;</a:t>
                      </a:r>
                    </a:p>
                    <a:p>
                      <a:r>
                        <a:rPr lang="en-US" altLang="ko-KR" sz="10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getMarkerByMarkerId</a:t>
                      </a:r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altLang="ko-KR" sz="10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CustomUserDetails</a:t>
                      </a:r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markerId</a:t>
                      </a:r>
                      <a:r>
                        <a:rPr lang="en-US" altLang="ko-KR" sz="1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int): </a:t>
                      </a:r>
                      <a:r>
                        <a:rPr lang="en-US" altLang="ko-KR" sz="10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MarkerDto</a:t>
                      </a:r>
                      <a:endParaRPr lang="en-US" altLang="ko-KR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9306" marR="393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990505"/>
                  </a:ext>
                </a:extLst>
              </a:tr>
            </a:tbl>
          </a:graphicData>
        </a:graphic>
      </p:graphicFrame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19A0618-BFB7-4D5A-BD6D-44D4194F0FE6}"/>
              </a:ext>
            </a:extLst>
          </p:cNvPr>
          <p:cNvCxnSpPr>
            <a:cxnSpLocks/>
          </p:cNvCxnSpPr>
          <p:nvPr/>
        </p:nvCxnSpPr>
        <p:spPr>
          <a:xfrm>
            <a:off x="8970111" y="4782562"/>
            <a:ext cx="775504" cy="92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3B76709-3BC0-4D52-AB7E-C272ABC25CE5}"/>
              </a:ext>
            </a:extLst>
          </p:cNvPr>
          <p:cNvCxnSpPr>
            <a:cxnSpLocks/>
          </p:cNvCxnSpPr>
          <p:nvPr/>
        </p:nvCxnSpPr>
        <p:spPr>
          <a:xfrm>
            <a:off x="7455553" y="3599493"/>
            <a:ext cx="734" cy="66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33819F6-268C-4EB6-8F41-35F2C1DCE2FD}"/>
              </a:ext>
            </a:extLst>
          </p:cNvPr>
          <p:cNvSpPr txBox="1"/>
          <p:nvPr/>
        </p:nvSpPr>
        <p:spPr>
          <a:xfrm>
            <a:off x="1026522" y="986541"/>
            <a:ext cx="21600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캠핑지도 마커 클래스 다이어그램 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74BD1F3-840E-4A2B-9755-E42106CEAC2A}"/>
              </a:ext>
            </a:extLst>
          </p:cNvPr>
          <p:cNvSpPr/>
          <p:nvPr/>
        </p:nvSpPr>
        <p:spPr>
          <a:xfrm>
            <a:off x="10038997" y="4660337"/>
            <a:ext cx="570990" cy="584774"/>
          </a:xfrm>
          <a:prstGeom prst="ellipse">
            <a:avLst/>
          </a:prstGeom>
          <a:solidFill>
            <a:srgbClr val="8DBAB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EB1681-0625-429C-BBF9-5C7C7296A5AD}"/>
              </a:ext>
            </a:extLst>
          </p:cNvPr>
          <p:cNvSpPr txBox="1"/>
          <p:nvPr/>
        </p:nvSpPr>
        <p:spPr>
          <a:xfrm>
            <a:off x="7990818" y="5423367"/>
            <a:ext cx="466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MarkerMapper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6E2A5BE-5459-4032-BB99-F72D763B643D}"/>
              </a:ext>
            </a:extLst>
          </p:cNvPr>
          <p:cNvSpPr/>
          <p:nvPr/>
        </p:nvSpPr>
        <p:spPr>
          <a:xfrm>
            <a:off x="1238366" y="2427918"/>
            <a:ext cx="2176801" cy="2008565"/>
          </a:xfrm>
          <a:prstGeom prst="rect">
            <a:avLst/>
          </a:prstGeom>
          <a:solidFill>
            <a:srgbClr val="8DBAB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918FEA8-7944-43D0-85CD-6A3AEE8FDDDF}"/>
              </a:ext>
            </a:extLst>
          </p:cNvPr>
          <p:cNvSpPr/>
          <p:nvPr/>
        </p:nvSpPr>
        <p:spPr>
          <a:xfrm>
            <a:off x="4316695" y="2217314"/>
            <a:ext cx="6114197" cy="1203924"/>
          </a:xfrm>
          <a:prstGeom prst="rect">
            <a:avLst/>
          </a:prstGeom>
          <a:solidFill>
            <a:srgbClr val="8DBAB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8AC1D7C-E842-4199-AF9A-9E0EF945C415}"/>
              </a:ext>
            </a:extLst>
          </p:cNvPr>
          <p:cNvSpPr/>
          <p:nvPr/>
        </p:nvSpPr>
        <p:spPr>
          <a:xfrm>
            <a:off x="4594725" y="4436474"/>
            <a:ext cx="6691301" cy="1339709"/>
          </a:xfrm>
          <a:prstGeom prst="rect">
            <a:avLst/>
          </a:prstGeom>
          <a:solidFill>
            <a:srgbClr val="8DBAB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4CCEA2-D831-4ECB-9DDF-CDEF7FB2B553}"/>
              </a:ext>
            </a:extLst>
          </p:cNvPr>
          <p:cNvSpPr txBox="1"/>
          <p:nvPr/>
        </p:nvSpPr>
        <p:spPr>
          <a:xfrm>
            <a:off x="1026522" y="512094"/>
            <a:ext cx="7296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423764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8" grpId="0" animBg="1"/>
      <p:bldP spid="28" grpId="1" animBg="1"/>
      <p:bldP spid="36" grpId="0" animBg="1"/>
      <p:bldP spid="36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26522" y="990570"/>
            <a:ext cx="197819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 관리 클래스 다이어그램 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CDB5CF43-2A54-4DD0-B289-237437C8E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412558"/>
              </p:ext>
            </p:extLst>
          </p:nvPr>
        </p:nvGraphicFramePr>
        <p:xfrm>
          <a:off x="5457999" y="842436"/>
          <a:ext cx="5687074" cy="23136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87074">
                  <a:extLst>
                    <a:ext uri="{9D8B030D-6E8A-4147-A177-3AD203B41FA5}">
                      <a16:colId xmlns:a16="http://schemas.microsoft.com/office/drawing/2014/main" val="3477765743"/>
                    </a:ext>
                  </a:extLst>
                </a:gridCol>
              </a:tblGrid>
              <a:tr h="32914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CommunityController</a:t>
                      </a:r>
                      <a:endParaRPr lang="ko-KR" sz="1200" dirty="0"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39306" marR="393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A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507057"/>
                  </a:ext>
                </a:extLst>
              </a:tr>
              <a:tr h="315771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communityService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CommunityService</a:t>
                      </a:r>
                      <a:endParaRPr 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39306" marR="393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19002"/>
                  </a:ext>
                </a:extLst>
              </a:tr>
              <a:tr h="1668775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createCommunityPost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CustomUserDetails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CommunityPostDto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ApiResponse</a:t>
                      </a:r>
                      <a:endParaRPr lang="en-US" alt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updateCommunityPost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CustomUserDetails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,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CommunityPostDto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):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ApiResponse</a:t>
                      </a:r>
                      <a:endParaRPr lang="en-US" alt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deleteCommunityPost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CustomUserDetails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,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id:int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):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ApiResponse</a:t>
                      </a:r>
                      <a:endParaRPr lang="en-US" alt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createCommunityComment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CustomUserDetails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,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CommunityCommentDto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):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ApiResponse</a:t>
                      </a:r>
                      <a:endParaRPr lang="en-US" alt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updateCommunityCommnet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CustomUserDetails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,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CommunityCommentDto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):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ApiResponse</a:t>
                      </a:r>
                      <a:endParaRPr lang="en-US" alt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deleteCommunityComment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CustomUserDetails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,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postid:int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):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ApiResponse</a:t>
                      </a:r>
                      <a:endParaRPr lang="en-US" alt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getAllCommunityPost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(): List&lt;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CommunityPostDto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getCommunityPostByUsername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CustomUserDetails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): List&lt;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CommunityPostDto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getCommunityPostByPostid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postId:int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): List&lt;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CommunityPostDto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getCommunityPostByCommentWriter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commentWriter:String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): List&lt;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CommunityPostDto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&gt;</a:t>
                      </a:r>
                      <a:endParaRPr 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39306" marR="393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990505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FE9A8E68-D15B-4CB6-B97A-D88F6E6B9581}"/>
              </a:ext>
            </a:extLst>
          </p:cNvPr>
          <p:cNvSpPr/>
          <p:nvPr/>
        </p:nvSpPr>
        <p:spPr>
          <a:xfrm>
            <a:off x="10010222" y="3826074"/>
            <a:ext cx="570990" cy="584774"/>
          </a:xfrm>
          <a:prstGeom prst="ellipse">
            <a:avLst/>
          </a:prstGeom>
          <a:solidFill>
            <a:srgbClr val="8DBAB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5A5AB76-272F-475D-8500-A8271D6A889A}"/>
              </a:ext>
            </a:extLst>
          </p:cNvPr>
          <p:cNvCxnSpPr>
            <a:cxnSpLocks/>
          </p:cNvCxnSpPr>
          <p:nvPr/>
        </p:nvCxnSpPr>
        <p:spPr>
          <a:xfrm flipV="1">
            <a:off x="8933942" y="4294227"/>
            <a:ext cx="890778" cy="154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9774CE4-F2A7-4ACF-9023-16311FD8968E}"/>
              </a:ext>
            </a:extLst>
          </p:cNvPr>
          <p:cNvSpPr txBox="1"/>
          <p:nvPr/>
        </p:nvSpPr>
        <p:spPr>
          <a:xfrm>
            <a:off x="7788737" y="4582750"/>
            <a:ext cx="5013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CommunityPostMapper</a:t>
            </a:r>
            <a:endParaRPr lang="ko-KR" altLang="en-US" sz="10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48B8596-6ACF-45A8-974B-BF2AAD305679}"/>
              </a:ext>
            </a:extLst>
          </p:cNvPr>
          <p:cNvSpPr/>
          <p:nvPr/>
        </p:nvSpPr>
        <p:spPr>
          <a:xfrm>
            <a:off x="10010222" y="5146630"/>
            <a:ext cx="570990" cy="584774"/>
          </a:xfrm>
          <a:prstGeom prst="ellipse">
            <a:avLst/>
          </a:prstGeom>
          <a:solidFill>
            <a:srgbClr val="8DBAB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C863811-519B-48E9-AACA-E9D75F8C253C}"/>
              </a:ext>
            </a:extLst>
          </p:cNvPr>
          <p:cNvCxnSpPr>
            <a:cxnSpLocks/>
          </p:cNvCxnSpPr>
          <p:nvPr/>
        </p:nvCxnSpPr>
        <p:spPr>
          <a:xfrm>
            <a:off x="8933942" y="4667347"/>
            <a:ext cx="890778" cy="651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0CE8150-6E45-4D19-BE1F-1538241584A9}"/>
              </a:ext>
            </a:extLst>
          </p:cNvPr>
          <p:cNvSpPr txBox="1"/>
          <p:nvPr/>
        </p:nvSpPr>
        <p:spPr>
          <a:xfrm>
            <a:off x="7541550" y="5867086"/>
            <a:ext cx="5508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CommunityCommentMapper</a:t>
            </a:r>
            <a:endParaRPr lang="ko-KR" altLang="en-US" sz="10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6999768-BDB8-4EAB-9179-4299747A0FE3}"/>
              </a:ext>
            </a:extLst>
          </p:cNvPr>
          <p:cNvCxnSpPr>
            <a:cxnSpLocks/>
          </p:cNvCxnSpPr>
          <p:nvPr/>
        </p:nvCxnSpPr>
        <p:spPr>
          <a:xfrm flipH="1">
            <a:off x="7788738" y="3290452"/>
            <a:ext cx="709276" cy="43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97289D3-E032-47E3-9356-D42359589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124541"/>
              </p:ext>
            </p:extLst>
          </p:nvPr>
        </p:nvGraphicFramePr>
        <p:xfrm>
          <a:off x="3949913" y="3849032"/>
          <a:ext cx="4822150" cy="25715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22150">
                  <a:extLst>
                    <a:ext uri="{9D8B030D-6E8A-4147-A177-3AD203B41FA5}">
                      <a16:colId xmlns:a16="http://schemas.microsoft.com/office/drawing/2014/main" val="3477765743"/>
                    </a:ext>
                  </a:extLst>
                </a:gridCol>
              </a:tblGrid>
              <a:tr h="2900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CommunityService</a:t>
                      </a:r>
                      <a:endParaRPr lang="ko-KR" sz="1200" dirty="0"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39306" marR="393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A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507057"/>
                  </a:ext>
                </a:extLst>
              </a:tr>
              <a:tr h="435902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communityPostMapper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CommunityPostMapper</a:t>
                      </a:r>
                      <a:endParaRPr lang="en-US" alt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communityCommentMapper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: 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CommunityCommentMapper</a:t>
                      </a:r>
                      <a:endParaRPr 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39306" marR="393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19002"/>
                  </a:ext>
                </a:extLst>
              </a:tr>
              <a:tr h="1845645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createCommunityPost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CommunityPostDto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): int</a:t>
                      </a: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updateCommunityPost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CommunityPostDto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): int</a:t>
                      </a: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deleteCommunityPost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postId:int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): int</a:t>
                      </a: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createCommunityComment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CommunityCommentDto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): int</a:t>
                      </a: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updateCommunityCommnet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CommunityCommentDto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): int</a:t>
                      </a: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deleteCommunityComment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postId:int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): int</a:t>
                      </a: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getAllCommunityPost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(): List&lt;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CommunityPostDto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getCommunityPostByWriter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writer:String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): List&lt;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CommunityPostDto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getCommunityPostByPostid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postId:int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): List&lt;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CommunityPostDto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getCommunityPostByCommentWriter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(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commentWriter:String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): List&lt;</a:t>
                      </a:r>
                      <a:r>
                        <a:rPr lang="en-US" altLang="ko-KR" sz="1000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CommunityPostDto</a:t>
                      </a:r>
                      <a:r>
                        <a:rPr lang="en-US" altLang="ko-KR" sz="10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바탕" panose="02030600000101010101" pitchFamily="18" charset="-127"/>
                        </a:rPr>
                        <a:t>&gt;</a:t>
                      </a:r>
                      <a:endParaRPr lang="ko-KR" sz="10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39306" marR="393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990505"/>
                  </a:ext>
                </a:extLst>
              </a:tr>
            </a:tbl>
          </a:graphicData>
        </a:graphic>
      </p:graphicFrame>
      <p:pic>
        <p:nvPicPr>
          <p:cNvPr id="43" name="그림 42" descr="텍스트, 점수판이(가) 표시된 사진&#10;&#10;자동 생성된 설명">
            <a:extLst>
              <a:ext uri="{FF2B5EF4-FFF2-40B4-BE49-F238E27FC236}">
                <a16:creationId xmlns:a16="http://schemas.microsoft.com/office/drawing/2014/main" id="{3854408B-43EE-474D-B909-9EAE1226A0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06" t="25861" r="10938" b="60345"/>
          <a:stretch/>
        </p:blipFill>
        <p:spPr>
          <a:xfrm>
            <a:off x="769014" y="1508281"/>
            <a:ext cx="3335478" cy="3975246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7555F2F9-316A-4E1B-8BE1-351BD41ABEC1}"/>
              </a:ext>
            </a:extLst>
          </p:cNvPr>
          <p:cNvSpPr/>
          <p:nvPr/>
        </p:nvSpPr>
        <p:spPr>
          <a:xfrm>
            <a:off x="941345" y="1984832"/>
            <a:ext cx="2884394" cy="1581328"/>
          </a:xfrm>
          <a:prstGeom prst="rect">
            <a:avLst/>
          </a:prstGeom>
          <a:solidFill>
            <a:srgbClr val="8DBAB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9BEC41-5E5E-4EF0-84C1-C71F1FF405B0}"/>
              </a:ext>
            </a:extLst>
          </p:cNvPr>
          <p:cNvSpPr/>
          <p:nvPr/>
        </p:nvSpPr>
        <p:spPr>
          <a:xfrm>
            <a:off x="9022970" y="3590845"/>
            <a:ext cx="2400016" cy="1487944"/>
          </a:xfrm>
          <a:prstGeom prst="rect">
            <a:avLst/>
          </a:prstGeom>
          <a:solidFill>
            <a:srgbClr val="8DBAB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F2625B1-9E84-48AC-807A-A3C3F170C166}"/>
              </a:ext>
            </a:extLst>
          </p:cNvPr>
          <p:cNvSpPr/>
          <p:nvPr/>
        </p:nvSpPr>
        <p:spPr>
          <a:xfrm>
            <a:off x="9017890" y="5144566"/>
            <a:ext cx="2400016" cy="1487944"/>
          </a:xfrm>
          <a:prstGeom prst="rect">
            <a:avLst/>
          </a:prstGeom>
          <a:solidFill>
            <a:srgbClr val="8DBAB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043B96-C3C7-470D-BDDA-6E6C886B6277}"/>
              </a:ext>
            </a:extLst>
          </p:cNvPr>
          <p:cNvSpPr txBox="1"/>
          <p:nvPr/>
        </p:nvSpPr>
        <p:spPr>
          <a:xfrm>
            <a:off x="1026522" y="512094"/>
            <a:ext cx="7296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28955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  <p:bldP spid="33" grpId="0" animBg="1"/>
      <p:bldP spid="33" grpId="1" animBg="1"/>
      <p:bldP spid="34" grpId="0" animBg="1"/>
      <p:bldP spid="34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040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125222" y="3136612"/>
            <a:ext cx="1941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 영상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69803" y="520985"/>
            <a:ext cx="7296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26522" y="989148"/>
            <a:ext cx="164814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Rest Camping </a:t>
            </a:r>
            <a:r>
              <a:rPr lang="ko-KR" altLang="en-US" sz="13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 영상</a:t>
            </a:r>
          </a:p>
        </p:txBody>
      </p:sp>
    </p:spTree>
    <p:extLst>
      <p:ext uri="{BB962C8B-B14F-4D97-AF65-F5344CB8AC3E}">
        <p14:creationId xmlns:p14="http://schemas.microsoft.com/office/powerpoint/2010/main" val="15312807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역할분담 및 어려웠던 점</a:t>
            </a:r>
          </a:p>
        </p:txBody>
      </p:sp>
    </p:spTree>
    <p:extLst>
      <p:ext uri="{BB962C8B-B14F-4D97-AF65-F5344CB8AC3E}">
        <p14:creationId xmlns:p14="http://schemas.microsoft.com/office/powerpoint/2010/main" val="26711690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378971" y="2516445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길민호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>
            <a:off x="1026522" y="989148"/>
            <a:ext cx="296769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598700"/>
            <a:ext cx="2467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역할분담 및 어려웠던 점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26522" y="989148"/>
            <a:ext cx="71686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역할분담</a:t>
            </a:r>
          </a:p>
        </p:txBody>
      </p:sp>
      <p:pic>
        <p:nvPicPr>
          <p:cNvPr id="4" name="그래픽 3" descr="사용자">
            <a:extLst>
              <a:ext uri="{FF2B5EF4-FFF2-40B4-BE49-F238E27FC236}">
                <a16:creationId xmlns:a16="http://schemas.microsoft.com/office/drawing/2014/main" id="{1CF37602-1562-41B3-923E-176A23616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6428" y="2351633"/>
            <a:ext cx="914400" cy="914400"/>
          </a:xfrm>
          <a:prstGeom prst="rect">
            <a:avLst/>
          </a:prstGeom>
        </p:spPr>
      </p:pic>
      <p:pic>
        <p:nvPicPr>
          <p:cNvPr id="22" name="그래픽 21" descr="사용자">
            <a:extLst>
              <a:ext uri="{FF2B5EF4-FFF2-40B4-BE49-F238E27FC236}">
                <a16:creationId xmlns:a16="http://schemas.microsoft.com/office/drawing/2014/main" id="{A89685C7-BA09-4312-8114-61401F1A7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51174" y="2351633"/>
            <a:ext cx="914400" cy="914400"/>
          </a:xfrm>
          <a:prstGeom prst="rect">
            <a:avLst/>
          </a:prstGeom>
        </p:spPr>
      </p:pic>
      <p:pic>
        <p:nvPicPr>
          <p:cNvPr id="23" name="그래픽 22" descr="사용자">
            <a:extLst>
              <a:ext uri="{FF2B5EF4-FFF2-40B4-BE49-F238E27FC236}">
                <a16:creationId xmlns:a16="http://schemas.microsoft.com/office/drawing/2014/main" id="{E4FEFA4E-BE5C-44FA-A000-CC99C4F92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6428" y="4585121"/>
            <a:ext cx="914400" cy="914400"/>
          </a:xfrm>
          <a:prstGeom prst="rect">
            <a:avLst/>
          </a:prstGeom>
        </p:spPr>
      </p:pic>
      <p:pic>
        <p:nvPicPr>
          <p:cNvPr id="24" name="그래픽 23" descr="사용자">
            <a:extLst>
              <a:ext uri="{FF2B5EF4-FFF2-40B4-BE49-F238E27FC236}">
                <a16:creationId xmlns:a16="http://schemas.microsoft.com/office/drawing/2014/main" id="{ECAA3724-260A-4DCB-B1A5-D71E7C38E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51174" y="4585121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1F1D8CF-A74C-41AB-B2CF-7655CC6358C8}"/>
              </a:ext>
            </a:extLst>
          </p:cNvPr>
          <p:cNvSpPr txBox="1"/>
          <p:nvPr/>
        </p:nvSpPr>
        <p:spPr>
          <a:xfrm>
            <a:off x="3378971" y="4749933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이하임</a:t>
            </a:r>
            <a:endParaRPr lang="ko-KR" altLang="en-US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E16B9A-8B9A-4407-A09C-85EC8EF66EC3}"/>
              </a:ext>
            </a:extLst>
          </p:cNvPr>
          <p:cNvSpPr txBox="1"/>
          <p:nvPr/>
        </p:nvSpPr>
        <p:spPr>
          <a:xfrm>
            <a:off x="7565574" y="4749933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김부용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C41596-FE04-4264-B7DB-3E4D5380349C}"/>
              </a:ext>
            </a:extLst>
          </p:cNvPr>
          <p:cNvSpPr txBox="1"/>
          <p:nvPr/>
        </p:nvSpPr>
        <p:spPr>
          <a:xfrm>
            <a:off x="7565574" y="2516444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김채민</a:t>
            </a:r>
            <a:endParaRPr lang="ko-KR" altLang="en-US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72DD1CF-E8E4-4A35-86B6-6C14A0EBB168}"/>
              </a:ext>
            </a:extLst>
          </p:cNvPr>
          <p:cNvCxnSpPr>
            <a:cxnSpLocks/>
          </p:cNvCxnSpPr>
          <p:nvPr/>
        </p:nvCxnSpPr>
        <p:spPr>
          <a:xfrm>
            <a:off x="6096000" y="1970826"/>
            <a:ext cx="0" cy="3897087"/>
          </a:xfrm>
          <a:prstGeom prst="line">
            <a:avLst/>
          </a:prstGeom>
          <a:ln w="12700">
            <a:solidFill>
              <a:srgbClr val="D0CE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713FD34-A54E-4CBA-98F4-0B070B7ED690}"/>
              </a:ext>
            </a:extLst>
          </p:cNvPr>
          <p:cNvCxnSpPr>
            <a:cxnSpLocks/>
          </p:cNvCxnSpPr>
          <p:nvPr/>
        </p:nvCxnSpPr>
        <p:spPr>
          <a:xfrm flipH="1">
            <a:off x="3577187" y="3886711"/>
            <a:ext cx="5037626" cy="0"/>
          </a:xfrm>
          <a:prstGeom prst="line">
            <a:avLst/>
          </a:prstGeom>
          <a:ln w="12700">
            <a:solidFill>
              <a:srgbClr val="D0CE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05EBB65-CB8B-421F-B67B-469044BC1195}"/>
              </a:ext>
            </a:extLst>
          </p:cNvPr>
          <p:cNvSpPr txBox="1"/>
          <p:nvPr/>
        </p:nvSpPr>
        <p:spPr>
          <a:xfrm>
            <a:off x="2764739" y="3265758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pc="-15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총괄</a:t>
            </a:r>
            <a:r>
              <a:rPr lang="en-US" altLang="ko-KR" spc="-15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pc="-15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r>
              <a:rPr lang="en-US" altLang="ko-KR" spc="-15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pc="-15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문서 작성</a:t>
            </a:r>
          </a:p>
        </p:txBody>
      </p:sp>
      <p:pic>
        <p:nvPicPr>
          <p:cNvPr id="10" name="그래픽 9" descr="리본 메뉴">
            <a:extLst>
              <a:ext uri="{FF2B5EF4-FFF2-40B4-BE49-F238E27FC236}">
                <a16:creationId xmlns:a16="http://schemas.microsoft.com/office/drawing/2014/main" id="{0FCE0D1B-F1B8-48DF-97C7-6A5413FFF8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29830" y="2897792"/>
            <a:ext cx="222529" cy="22252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1D898D9-AED9-491C-B11F-1267D842CD97}"/>
              </a:ext>
            </a:extLst>
          </p:cNvPr>
          <p:cNvSpPr txBox="1"/>
          <p:nvPr/>
        </p:nvSpPr>
        <p:spPr>
          <a:xfrm>
            <a:off x="6713577" y="3265758"/>
            <a:ext cx="186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문서 작성</a:t>
            </a:r>
            <a:r>
              <a:rPr lang="en-US" altLang="ko-KR" spc="-15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pc="-15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자료 수집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322F0A-EDD5-4F1B-BF52-C0AFA4DA2EBF}"/>
              </a:ext>
            </a:extLst>
          </p:cNvPr>
          <p:cNvSpPr txBox="1"/>
          <p:nvPr/>
        </p:nvSpPr>
        <p:spPr>
          <a:xfrm>
            <a:off x="6713577" y="5499520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문서 관리</a:t>
            </a:r>
            <a:r>
              <a:rPr lang="en-US" altLang="ko-KR" spc="-15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 git </a:t>
            </a:r>
            <a:r>
              <a:rPr lang="ko-KR" altLang="en-US" spc="-150" dirty="0" err="1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커밋</a:t>
            </a:r>
            <a:r>
              <a:rPr lang="en-US" altLang="ko-KR" spc="-15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pc="-15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문서 작성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E784580-4053-4087-A227-2C74210B590A}"/>
              </a:ext>
            </a:extLst>
          </p:cNvPr>
          <p:cNvSpPr txBox="1"/>
          <p:nvPr/>
        </p:nvSpPr>
        <p:spPr>
          <a:xfrm>
            <a:off x="2955496" y="5499520"/>
            <a:ext cx="2510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pc="-15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발표</a:t>
            </a:r>
            <a:r>
              <a:rPr lang="en-US" altLang="ko-KR" spc="-15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pc="-15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회의록 작성</a:t>
            </a:r>
            <a:r>
              <a:rPr lang="en-US" altLang="ko-KR" spc="-15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pc="-15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문서 작성</a:t>
            </a:r>
          </a:p>
        </p:txBody>
      </p:sp>
    </p:spTree>
    <p:extLst>
      <p:ext uri="{BB962C8B-B14F-4D97-AF65-F5344CB8AC3E}">
        <p14:creationId xmlns:p14="http://schemas.microsoft.com/office/powerpoint/2010/main" val="25110079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B18797B-A5E0-441A-BF98-5052DD2827E4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5A3497F-8AAA-4EDE-B0C0-ABB3ECFA60B4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A013D53-0155-4177-8D35-FCDF1ED18D28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16133F8-2A43-498B-A472-5301F4D7E7D3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D9A41C1-3D0B-4E18-8F21-D9268EECD477}"/>
              </a:ext>
            </a:extLst>
          </p:cNvPr>
          <p:cNvCxnSpPr>
            <a:cxnSpLocks/>
          </p:cNvCxnSpPr>
          <p:nvPr/>
        </p:nvCxnSpPr>
        <p:spPr>
          <a:xfrm>
            <a:off x="1026522" y="989148"/>
            <a:ext cx="296769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78E50F9-695A-41C8-87D1-61197EE33547}"/>
              </a:ext>
            </a:extLst>
          </p:cNvPr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598A053-4A97-421B-9B8A-AAF4DBE1727A}"/>
              </a:ext>
            </a:extLst>
          </p:cNvPr>
          <p:cNvSpPr txBox="1"/>
          <p:nvPr/>
        </p:nvSpPr>
        <p:spPr>
          <a:xfrm>
            <a:off x="1069803" y="998810"/>
            <a:ext cx="8723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어려웠던 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33BCC4-009D-4100-BA00-44CDE1803138}"/>
              </a:ext>
            </a:extLst>
          </p:cNvPr>
          <p:cNvSpPr txBox="1"/>
          <p:nvPr/>
        </p:nvSpPr>
        <p:spPr>
          <a:xfrm>
            <a:off x="1026522" y="598700"/>
            <a:ext cx="2467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역할분담 및 어려웠던 점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B20B2C8-4DB6-4ABE-A39B-E2D018B3B678}"/>
              </a:ext>
            </a:extLst>
          </p:cNvPr>
          <p:cNvSpPr/>
          <p:nvPr/>
        </p:nvSpPr>
        <p:spPr>
          <a:xfrm>
            <a:off x="1069803" y="1725599"/>
            <a:ext cx="4949793" cy="22083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1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1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그동안 보통 혼자 또는 두 명이서 개발을 해왔기 때문에</a:t>
            </a:r>
            <a:r>
              <a:rPr lang="en-US" altLang="ko-KR" sz="11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소통이 가장 어려웠습니다</a:t>
            </a:r>
            <a:r>
              <a:rPr lang="en-US" altLang="ko-KR" sz="11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algn="ctr"/>
            <a:r>
              <a:rPr lang="ko-KR" altLang="en-US" sz="11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혼자 할 때는 그냥 내가 하면 되는데</a:t>
            </a:r>
            <a:r>
              <a:rPr lang="en-US" altLang="ko-KR" sz="11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 err="1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여러명이서</a:t>
            </a:r>
            <a:r>
              <a:rPr lang="ko-KR" altLang="en-US" sz="11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 때는 팀원들끼리 머리속으로 그리는 것이 동일하도록 계속 소통 </a:t>
            </a:r>
            <a:r>
              <a:rPr lang="ko-KR" altLang="en-US" sz="1100" dirty="0" err="1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해야하는</a:t>
            </a:r>
            <a:r>
              <a:rPr lang="ko-KR" altLang="en-US" sz="11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점이 어려웠습니다</a:t>
            </a:r>
            <a:r>
              <a:rPr lang="en-US" altLang="ko-KR" sz="11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pPr algn="ctr"/>
            <a:r>
              <a:rPr lang="ko-KR" altLang="en-US" sz="11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그러기 위해서 문서를 계속해서 작성하는 과정이 쉽지 않았고</a:t>
            </a:r>
            <a:r>
              <a:rPr lang="en-US" altLang="ko-KR" sz="11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그동안의 개발과는 많이 달라서 어려웠습니다</a:t>
            </a:r>
            <a:r>
              <a:rPr lang="en-US" altLang="ko-KR" sz="11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algn="ctr"/>
            <a:r>
              <a:rPr lang="ko-KR" altLang="en-US" sz="11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하지만</a:t>
            </a:r>
            <a:r>
              <a:rPr lang="en-US" altLang="ko-KR" sz="11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이번에 요구사항 명세서</a:t>
            </a:r>
            <a:r>
              <a:rPr lang="en-US" altLang="ko-KR" sz="11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설계서 등 문서를 체계적으로 관리하면서 </a:t>
            </a:r>
          </a:p>
          <a:p>
            <a:pPr algn="ctr"/>
            <a:r>
              <a:rPr lang="ko-KR" altLang="en-US" sz="11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머리속에 그려지는 것이 </a:t>
            </a:r>
            <a:r>
              <a:rPr lang="ko-KR" altLang="en-US" sz="1100" dirty="0" err="1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또렷해지는</a:t>
            </a:r>
            <a:r>
              <a:rPr lang="ko-KR" altLang="en-US" sz="11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점은 굉장히 좋았고</a:t>
            </a:r>
            <a:r>
              <a:rPr lang="en-US" altLang="ko-KR" sz="11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문서가 체계적으로 관리된 이후에는 개발이 빠르게 진행되어서 좋았습니다</a:t>
            </a:r>
            <a:r>
              <a:rPr lang="en-US" altLang="ko-KR" sz="11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1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사각형: 모서리가 접힌 도형 28">
            <a:extLst>
              <a:ext uri="{FF2B5EF4-FFF2-40B4-BE49-F238E27FC236}">
                <a16:creationId xmlns:a16="http://schemas.microsoft.com/office/drawing/2014/main" id="{5EA76718-3165-4DD9-92BB-2D31BD19F980}"/>
              </a:ext>
            </a:extLst>
          </p:cNvPr>
          <p:cNvSpPr/>
          <p:nvPr/>
        </p:nvSpPr>
        <p:spPr>
          <a:xfrm>
            <a:off x="1069803" y="1721270"/>
            <a:ext cx="1384617" cy="571722"/>
          </a:xfrm>
          <a:prstGeom prst="foldedCorne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E7505C-B9E0-45D3-9A69-C2EEE492D9A2}"/>
              </a:ext>
            </a:extLst>
          </p:cNvPr>
          <p:cNvSpPr txBox="1"/>
          <p:nvPr/>
        </p:nvSpPr>
        <p:spPr>
          <a:xfrm>
            <a:off x="1069803" y="1719792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길민호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A6B864F-D3CE-44A8-A217-A8623D2BCD39}"/>
              </a:ext>
            </a:extLst>
          </p:cNvPr>
          <p:cNvSpPr/>
          <p:nvPr/>
        </p:nvSpPr>
        <p:spPr>
          <a:xfrm>
            <a:off x="1069803" y="4141153"/>
            <a:ext cx="4957617" cy="2208304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dirty="0">
              <a:solidFill>
                <a:schemeClr val="tx2">
                  <a:lumMod val="50000"/>
                </a:schemeClr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ko-KR" sz="1100" dirty="0">
                <a:solidFill>
                  <a:schemeClr val="tx2">
                    <a:lumMod val="50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프로젝트의 방향성을 정하는 것부터 문서를 작성할 때 사용하는 표현까지 공식문서화 하는 것이 쉽지 않았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습니다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 </a:t>
            </a:r>
            <a:r>
              <a:rPr lang="ko-KR" altLang="ko-KR" sz="1100" dirty="0">
                <a:solidFill>
                  <a:schemeClr val="tx2">
                    <a:lumMod val="50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제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100" dirty="0">
                <a:solidFill>
                  <a:schemeClr val="tx2">
                    <a:lumMod val="50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자가 문서만 보고 프로젝트에 대해서 이해할 수 있도록 기록하는 것도 쉽지 않았지만 팀원들과 함께 문서를 작성하면서 내 의견을 글로 정리해서 전달하거나 설명하는 과정에도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어려움이 있었습니다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.. </a:t>
            </a:r>
            <a:endParaRPr lang="ko-KR" altLang="en-US" sz="1100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사각형: 모서리가 접힌 도형 31">
            <a:extLst>
              <a:ext uri="{FF2B5EF4-FFF2-40B4-BE49-F238E27FC236}">
                <a16:creationId xmlns:a16="http://schemas.microsoft.com/office/drawing/2014/main" id="{7AE6EEC8-F875-4EEC-916C-3709510A1003}"/>
              </a:ext>
            </a:extLst>
          </p:cNvPr>
          <p:cNvSpPr/>
          <p:nvPr/>
        </p:nvSpPr>
        <p:spPr>
          <a:xfrm>
            <a:off x="1069803" y="4136823"/>
            <a:ext cx="1384617" cy="571722"/>
          </a:xfrm>
          <a:prstGeom prst="foldedCorne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7F4F99-D8E8-406C-B5A2-896959B1BA64}"/>
              </a:ext>
            </a:extLst>
          </p:cNvPr>
          <p:cNvSpPr txBox="1"/>
          <p:nvPr/>
        </p:nvSpPr>
        <p:spPr>
          <a:xfrm>
            <a:off x="1069803" y="4135345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이하임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702D6D1-D22A-4E05-AB2E-35B5EAC15EDE}"/>
              </a:ext>
            </a:extLst>
          </p:cNvPr>
          <p:cNvSpPr/>
          <p:nvPr/>
        </p:nvSpPr>
        <p:spPr>
          <a:xfrm>
            <a:off x="6172405" y="4141153"/>
            <a:ext cx="4957617" cy="22083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dirty="0">
              <a:solidFill>
                <a:schemeClr val="tx2">
                  <a:lumMod val="50000"/>
                </a:schemeClr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ko-KR" sz="1100" dirty="0">
                <a:solidFill>
                  <a:schemeClr val="tx2">
                    <a:lumMod val="50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첫째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100" dirty="0">
                <a:solidFill>
                  <a:schemeClr val="tx2">
                    <a:lumMod val="50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생활패턴과 일정이 제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100" dirty="0">
                <a:solidFill>
                  <a:schemeClr val="tx2">
                    <a:lumMod val="50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각각이라 시간을 맞추기가 힘들었습니다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100" dirty="0">
                <a:solidFill>
                  <a:schemeClr val="tx2">
                    <a:lumMod val="50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둘째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100" dirty="0">
                <a:solidFill>
                  <a:schemeClr val="tx2">
                    <a:lumMod val="50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저희가 진행하는 프로젝트와 잘 맞아떨어지는 레퍼런스를 찾기 어려웠습니다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</a:t>
            </a:r>
            <a:r>
              <a:rPr lang="ko-KR" altLang="ko-KR" sz="1100" dirty="0">
                <a:solidFill>
                  <a:schemeClr val="tx2">
                    <a:lumMod val="50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마지막으로 각자의 결과물을 합치는 시간이 생각 외로 길었습니다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</a:t>
            </a:r>
            <a:endParaRPr lang="ko-KR" altLang="en-US" sz="1100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사각형: 모서리가 접힌 도형 34">
            <a:extLst>
              <a:ext uri="{FF2B5EF4-FFF2-40B4-BE49-F238E27FC236}">
                <a16:creationId xmlns:a16="http://schemas.microsoft.com/office/drawing/2014/main" id="{040C003E-CB86-432B-B60E-D9C4F6D354A9}"/>
              </a:ext>
            </a:extLst>
          </p:cNvPr>
          <p:cNvSpPr/>
          <p:nvPr/>
        </p:nvSpPr>
        <p:spPr>
          <a:xfrm>
            <a:off x="6172405" y="4136823"/>
            <a:ext cx="1384617" cy="571722"/>
          </a:xfrm>
          <a:prstGeom prst="foldedCorne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E289DA1-7FB2-44D3-8A32-D7CD05EF7FDE}"/>
              </a:ext>
            </a:extLst>
          </p:cNvPr>
          <p:cNvSpPr txBox="1"/>
          <p:nvPr/>
        </p:nvSpPr>
        <p:spPr>
          <a:xfrm>
            <a:off x="6172405" y="4135345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김부용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F603C06-C095-4F1F-9B73-B4DD75F6F21D}"/>
              </a:ext>
            </a:extLst>
          </p:cNvPr>
          <p:cNvSpPr/>
          <p:nvPr/>
        </p:nvSpPr>
        <p:spPr>
          <a:xfrm>
            <a:off x="6172405" y="1731408"/>
            <a:ext cx="4957617" cy="2214086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100" kern="100" dirty="0"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ko-KR" sz="11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프로젝트가 진행되며 예상했던 것보다 많은 부분에서 많은 커뮤니케이션과 논의를 필요로 했던 것 같아 그 부분이 힘들었던 것 같습니다</a:t>
            </a:r>
            <a:r>
              <a:rPr lang="en-US" altLang="ko-KR" sz="11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1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코로나로 인해 어쩔 수 없었지만 조원간 대면으로는 한 </a:t>
            </a:r>
            <a:r>
              <a:rPr lang="ko-KR" altLang="ko-KR" sz="1100" kern="100" dirty="0" err="1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번밖에</a:t>
            </a:r>
            <a:r>
              <a:rPr lang="ko-KR" altLang="ko-KR" sz="11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만나지 못했고</a:t>
            </a:r>
            <a:r>
              <a:rPr lang="en-US" altLang="ko-KR" sz="11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나머지는 화상회의와 카카오톡으로 상의하였는데 이러한 부분도 원활한 커뮤니케이션에 지장을 주었던 것 같습니다</a:t>
            </a:r>
            <a:r>
              <a:rPr lang="en-US" altLang="ko-KR" sz="11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8" name="사각형: 모서리가 접힌 도형 37">
            <a:extLst>
              <a:ext uri="{FF2B5EF4-FFF2-40B4-BE49-F238E27FC236}">
                <a16:creationId xmlns:a16="http://schemas.microsoft.com/office/drawing/2014/main" id="{EF574B6D-9F8E-4964-8414-8B6F00F86244}"/>
              </a:ext>
            </a:extLst>
          </p:cNvPr>
          <p:cNvSpPr/>
          <p:nvPr/>
        </p:nvSpPr>
        <p:spPr>
          <a:xfrm>
            <a:off x="6172405" y="1727078"/>
            <a:ext cx="1384617" cy="571722"/>
          </a:xfrm>
          <a:prstGeom prst="foldedCorne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051E98D-7826-4EFA-BFC5-40E9C26E9913}"/>
              </a:ext>
            </a:extLst>
          </p:cNvPr>
          <p:cNvSpPr txBox="1"/>
          <p:nvPr/>
        </p:nvSpPr>
        <p:spPr>
          <a:xfrm>
            <a:off x="6172405" y="1725600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김채민</a:t>
            </a:r>
            <a:endParaRPr lang="ko-KR" altLang="en-US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9853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>
            <a:off x="1026522" y="989148"/>
            <a:ext cx="296769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24" name="차트 23">
            <a:extLst>
              <a:ext uri="{FF2B5EF4-FFF2-40B4-BE49-F238E27FC236}">
                <a16:creationId xmlns:a16="http://schemas.microsoft.com/office/drawing/2014/main" id="{57EB79C7-4CDD-419C-BB2B-6951F9B50D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7027157"/>
              </p:ext>
            </p:extLst>
          </p:nvPr>
        </p:nvGraphicFramePr>
        <p:xfrm>
          <a:off x="2650490" y="1275345"/>
          <a:ext cx="6891020" cy="4770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E98EA710-0A3C-41F7-86F9-0FFB626699F5}"/>
              </a:ext>
            </a:extLst>
          </p:cNvPr>
          <p:cNvSpPr txBox="1"/>
          <p:nvPr/>
        </p:nvSpPr>
        <p:spPr>
          <a:xfrm>
            <a:off x="6440518" y="2850587"/>
            <a:ext cx="1306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길민호</a:t>
            </a:r>
            <a:r>
              <a:rPr lang="en-US" altLang="ko-KR" sz="14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(35%)</a:t>
            </a:r>
            <a:endParaRPr lang="ko-KR" altLang="en-US" sz="14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CE0AF2-C793-4539-8E30-ABE1E8AC573E}"/>
              </a:ext>
            </a:extLst>
          </p:cNvPr>
          <p:cNvSpPr txBox="1"/>
          <p:nvPr/>
        </p:nvSpPr>
        <p:spPr>
          <a:xfrm>
            <a:off x="6096000" y="4733606"/>
            <a:ext cx="1306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김채민</a:t>
            </a:r>
            <a:r>
              <a:rPr lang="en-US" altLang="ko-KR" sz="14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(15%)</a:t>
            </a:r>
            <a:endParaRPr lang="ko-KR" altLang="en-US" sz="14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1E4804-B61B-4B3E-BC06-64608DC614A9}"/>
              </a:ext>
            </a:extLst>
          </p:cNvPr>
          <p:cNvSpPr txBox="1"/>
          <p:nvPr/>
        </p:nvSpPr>
        <p:spPr>
          <a:xfrm>
            <a:off x="4444659" y="2718162"/>
            <a:ext cx="1306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김부용</a:t>
            </a:r>
            <a:r>
              <a:rPr lang="en-US" altLang="ko-KR" sz="14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(25%)</a:t>
            </a:r>
            <a:endParaRPr lang="ko-KR" altLang="en-US" sz="14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F4FC0C-7FAF-45BE-AE5A-F573F2EC44CC}"/>
              </a:ext>
            </a:extLst>
          </p:cNvPr>
          <p:cNvSpPr txBox="1"/>
          <p:nvPr/>
        </p:nvSpPr>
        <p:spPr>
          <a:xfrm>
            <a:off x="4444659" y="4418354"/>
            <a:ext cx="1306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이하임</a:t>
            </a:r>
            <a:r>
              <a:rPr lang="en-US" altLang="ko-KR" sz="14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(25%)</a:t>
            </a:r>
            <a:endParaRPr lang="ko-KR" altLang="en-US" sz="14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C905F5-85EC-4007-827D-FD1BC7E7CF94}"/>
              </a:ext>
            </a:extLst>
          </p:cNvPr>
          <p:cNvSpPr txBox="1"/>
          <p:nvPr/>
        </p:nvSpPr>
        <p:spPr>
          <a:xfrm>
            <a:off x="977122" y="982957"/>
            <a:ext cx="113845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기여도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B473E7-25E8-4A89-94A3-EF7D0A42F362}"/>
              </a:ext>
            </a:extLst>
          </p:cNvPr>
          <p:cNvSpPr txBox="1"/>
          <p:nvPr/>
        </p:nvSpPr>
        <p:spPr>
          <a:xfrm>
            <a:off x="1026522" y="598700"/>
            <a:ext cx="2467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역할분담 및 어려웠던 점</a:t>
            </a:r>
          </a:p>
        </p:txBody>
      </p:sp>
    </p:spTree>
    <p:extLst>
      <p:ext uri="{BB962C8B-B14F-4D97-AF65-F5344CB8AC3E}">
        <p14:creationId xmlns:p14="http://schemas.microsoft.com/office/powerpoint/2010/main" val="6781190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68376" y="2447473"/>
            <a:ext cx="44552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ko-KR" altLang="en-US" sz="72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591816"/>
            <a:ext cx="4200071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독강조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6967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실외, 옥외설치물, 텐트, 노란색이(가) 표시된 사진&#10;&#10;자동 생성된 설명">
            <a:extLst>
              <a:ext uri="{FF2B5EF4-FFF2-40B4-BE49-F238E27FC236}">
                <a16:creationId xmlns:a16="http://schemas.microsoft.com/office/drawing/2014/main" id="{2C774A27-2983-4B7B-8B7F-F47435EBF8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26" b="11304"/>
          <a:stretch/>
        </p:blipFill>
        <p:spPr>
          <a:xfrm>
            <a:off x="1989658" y="-3576"/>
            <a:ext cx="10202342" cy="686157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FCFDE1-35C7-4A9F-B88E-F5D5C8341BB2}"/>
              </a:ext>
            </a:extLst>
          </p:cNvPr>
          <p:cNvSpPr/>
          <p:nvPr/>
        </p:nvSpPr>
        <p:spPr>
          <a:xfrm>
            <a:off x="1365156" y="0"/>
            <a:ext cx="9479419" cy="6858000"/>
          </a:xfrm>
          <a:prstGeom prst="rect">
            <a:avLst/>
          </a:prstGeom>
          <a:gradFill flip="none" rotWithShape="1">
            <a:gsLst>
              <a:gs pos="42000">
                <a:schemeClr val="bg1"/>
              </a:gs>
              <a:gs pos="100000">
                <a:schemeClr val="bg1">
                  <a:alpha val="0"/>
                </a:schemeClr>
              </a:gs>
              <a:gs pos="57000">
                <a:schemeClr val="bg1">
                  <a:alpha val="88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77AF395-32F0-432A-8356-69B4D924F040}"/>
              </a:ext>
            </a:extLst>
          </p:cNvPr>
          <p:cNvSpPr txBox="1"/>
          <p:nvPr/>
        </p:nvSpPr>
        <p:spPr>
          <a:xfrm>
            <a:off x="1452837" y="4706751"/>
            <a:ext cx="62856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캠핑의 유행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kern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 사태로 인한 캠핑</a:t>
            </a:r>
            <a:r>
              <a:rPr lang="en-US" altLang="ko-KR" sz="2000" kern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000" kern="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백패킹등</a:t>
            </a:r>
            <a:r>
              <a:rPr lang="ko-KR" altLang="en-US" sz="2000" kern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소규모 야외활동의 급증</a:t>
            </a:r>
            <a:endParaRPr lang="en-US" altLang="ko-KR" sz="2000" kern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000" kern="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전용 플랫폼 부재로 인해 번거로움이 존재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kern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캠핑장 별로 전화 예약을 수행하여야</a:t>
            </a:r>
            <a:endParaRPr lang="en-US" altLang="ko-KR" sz="2000" kern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8FA61EE-7C77-4B53-A5ED-18D5C50682AB}"/>
              </a:ext>
            </a:extLst>
          </p:cNvPr>
          <p:cNvSpPr/>
          <p:nvPr/>
        </p:nvSpPr>
        <p:spPr>
          <a:xfrm>
            <a:off x="9888945" y="6558129"/>
            <a:ext cx="22990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Photo by 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Josh </a:t>
            </a:r>
            <a:r>
              <a:rPr lang="en-US" altLang="ko-KR" sz="1100" dirty="0" err="1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Hild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 on </a:t>
            </a:r>
            <a:r>
              <a:rPr lang="en-US" altLang="ko-KR" sz="1100" dirty="0" err="1">
                <a:solidFill>
                  <a:schemeClr val="bg1">
                    <a:lumMod val="6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375B030-215F-4012-AD04-3F2E5C2A0041}"/>
              </a:ext>
            </a:extLst>
          </p:cNvPr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D44439D-A9EB-4CF1-B6C5-BF484748F290}"/>
              </a:ext>
            </a:extLst>
          </p:cNvPr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0524F9-CA1E-4AFB-A306-B21D0B29ABBD}"/>
              </a:ext>
            </a:extLst>
          </p:cNvPr>
          <p:cNvSpPr txBox="1"/>
          <p:nvPr/>
        </p:nvSpPr>
        <p:spPr>
          <a:xfrm>
            <a:off x="937435" y="512094"/>
            <a:ext cx="160813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소개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B3ED26-B637-4B46-B5B7-B8B638807BC9}"/>
              </a:ext>
            </a:extLst>
          </p:cNvPr>
          <p:cNvSpPr txBox="1"/>
          <p:nvPr/>
        </p:nvSpPr>
        <p:spPr>
          <a:xfrm>
            <a:off x="937435" y="983685"/>
            <a:ext cx="131638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추진 배경 및 필요성</a:t>
            </a:r>
          </a:p>
        </p:txBody>
      </p:sp>
      <p:pic>
        <p:nvPicPr>
          <p:cNvPr id="21" name="Picture 2" descr="날 풀리면 캠핑 갈까 ... 캠핑용품 불티나게 팔린다 - 머니투데이">
            <a:extLst>
              <a:ext uri="{FF2B5EF4-FFF2-40B4-BE49-F238E27FC236}">
                <a16:creationId xmlns:a16="http://schemas.microsoft.com/office/drawing/2014/main" id="{AA315859-CF57-4FD9-B2AA-3C2B503D4D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"/>
          <a:stretch/>
        </p:blipFill>
        <p:spPr bwMode="auto">
          <a:xfrm>
            <a:off x="6215773" y="1616263"/>
            <a:ext cx="3153934" cy="25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/그래픽=캠핑아웃도어진흥원">
            <a:extLst>
              <a:ext uri="{FF2B5EF4-FFF2-40B4-BE49-F238E27FC236}">
                <a16:creationId xmlns:a16="http://schemas.microsoft.com/office/drawing/2014/main" id="{CA9EA404-AF51-4B4E-A010-238A1D8A7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464" y="1616263"/>
            <a:ext cx="3484990" cy="2577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62874F6-8932-4AD6-A2B7-B9E4EB368616}"/>
              </a:ext>
            </a:extLst>
          </p:cNvPr>
          <p:cNvSpPr txBox="1"/>
          <p:nvPr/>
        </p:nvSpPr>
        <p:spPr>
          <a:xfrm>
            <a:off x="1496118" y="4207653"/>
            <a:ext cx="36054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&lt;“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캠핑산업현황 통계조사 보고서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캠핑아웃도어진흥원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111629-ABBC-47AC-876B-75569B588C35}"/>
              </a:ext>
            </a:extLst>
          </p:cNvPr>
          <p:cNvSpPr txBox="1"/>
          <p:nvPr/>
        </p:nvSpPr>
        <p:spPr>
          <a:xfrm>
            <a:off x="6110990" y="4207653"/>
            <a:ext cx="33073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국내 캠핑산업 규모 추이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캠핑아웃도어진흥원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8926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55A4690B-778A-4A3A-A7A5-F801AC552FF0}"/>
              </a:ext>
            </a:extLst>
          </p:cNvPr>
          <p:cNvCxnSpPr>
            <a:cxnSpLocks/>
            <a:stCxn id="14" idx="6"/>
            <a:endCxn id="15" idx="0"/>
          </p:cNvCxnSpPr>
          <p:nvPr/>
        </p:nvCxnSpPr>
        <p:spPr>
          <a:xfrm>
            <a:off x="4111722" y="2828205"/>
            <a:ext cx="2003985" cy="490539"/>
          </a:xfrm>
          <a:prstGeom prst="bentConnector2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889E9BF5-0B44-4151-AA00-3A8908E81D58}"/>
              </a:ext>
            </a:extLst>
          </p:cNvPr>
          <p:cNvCxnSpPr>
            <a:cxnSpLocks/>
            <a:endCxn id="15" idx="0"/>
          </p:cNvCxnSpPr>
          <p:nvPr/>
        </p:nvCxnSpPr>
        <p:spPr>
          <a:xfrm rot="10800000" flipV="1">
            <a:off x="6115708" y="2823852"/>
            <a:ext cx="2235281" cy="494892"/>
          </a:xfrm>
          <a:prstGeom prst="bentConnector2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DE85EFD0-D236-4978-838B-9E2E26B9952A}"/>
              </a:ext>
            </a:extLst>
          </p:cNvPr>
          <p:cNvSpPr/>
          <p:nvPr/>
        </p:nvSpPr>
        <p:spPr>
          <a:xfrm>
            <a:off x="7970138" y="1988896"/>
            <a:ext cx="1678619" cy="167861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BD76895-1C6E-4335-9355-C8CB9EDC9D51}"/>
              </a:ext>
            </a:extLst>
          </p:cNvPr>
          <p:cNvSpPr/>
          <p:nvPr/>
        </p:nvSpPr>
        <p:spPr>
          <a:xfrm>
            <a:off x="2433104" y="1988896"/>
            <a:ext cx="1678618" cy="167861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FC99EE2-8DD3-4A98-B45C-028112DB59DD}"/>
              </a:ext>
            </a:extLst>
          </p:cNvPr>
          <p:cNvSpPr/>
          <p:nvPr/>
        </p:nvSpPr>
        <p:spPr>
          <a:xfrm>
            <a:off x="4884217" y="3318744"/>
            <a:ext cx="2462980" cy="2462980"/>
          </a:xfrm>
          <a:prstGeom prst="ellipse">
            <a:avLst/>
          </a:prstGeom>
          <a:solidFill>
            <a:srgbClr val="8DB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캠핑장</a:t>
            </a:r>
            <a:endParaRPr lang="en-US" altLang="ko-KR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 관리</a:t>
            </a:r>
            <a:endParaRPr lang="en-US" altLang="ko-KR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플랫폼</a:t>
            </a:r>
          </a:p>
        </p:txBody>
      </p:sp>
      <p:pic>
        <p:nvPicPr>
          <p:cNvPr id="16" name="그래픽 15" descr="하이킹">
            <a:extLst>
              <a:ext uri="{FF2B5EF4-FFF2-40B4-BE49-F238E27FC236}">
                <a16:creationId xmlns:a16="http://schemas.microsoft.com/office/drawing/2014/main" id="{F8FDD919-0FB4-4BF2-8BCF-F7040944D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5324" y="2366652"/>
            <a:ext cx="914400" cy="914400"/>
          </a:xfrm>
          <a:prstGeom prst="rect">
            <a:avLst/>
          </a:prstGeom>
        </p:spPr>
      </p:pic>
      <p:pic>
        <p:nvPicPr>
          <p:cNvPr id="17" name="그래픽 16" descr="텐트">
            <a:extLst>
              <a:ext uri="{FF2B5EF4-FFF2-40B4-BE49-F238E27FC236}">
                <a16:creationId xmlns:a16="http://schemas.microsoft.com/office/drawing/2014/main" id="{D4C845BC-33DD-43DB-880E-91F234FD7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76252" y="2176854"/>
            <a:ext cx="1141890" cy="11418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3DE8234-78C2-4632-BA71-1709C7D51E80}"/>
              </a:ext>
            </a:extLst>
          </p:cNvPr>
          <p:cNvSpPr txBox="1"/>
          <p:nvPr/>
        </p:nvSpPr>
        <p:spPr>
          <a:xfrm>
            <a:off x="2682347" y="2628150"/>
            <a:ext cx="1180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캠퍼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고객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9BB182-C695-48CE-85D5-4EB15C833E97}"/>
              </a:ext>
            </a:extLst>
          </p:cNvPr>
          <p:cNvSpPr txBox="1"/>
          <p:nvPr/>
        </p:nvSpPr>
        <p:spPr>
          <a:xfrm>
            <a:off x="8099958" y="2628150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캠핑장 업주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9C659E-50F6-40CD-AC91-FC5ABEE8891F}"/>
              </a:ext>
            </a:extLst>
          </p:cNvPr>
          <p:cNvSpPr txBox="1"/>
          <p:nvPr/>
        </p:nvSpPr>
        <p:spPr>
          <a:xfrm>
            <a:off x="7682981" y="3991014"/>
            <a:ext cx="2621230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00002F"/>
              </a:buClr>
              <a:buFont typeface="Wingdings" panose="05000000000000000000" pitchFamily="2" charset="2"/>
              <a:buChar char="u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손 쉬운 예약 관리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u"/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Clr>
                <a:srgbClr val="00002F"/>
              </a:buClr>
              <a:buFont typeface="Wingdings" panose="05000000000000000000" pitchFamily="2" charset="2"/>
              <a:buChar char="u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고객에게 맞춤형으로 어필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0D1C65-2B6C-4B17-9A23-DD8072D692C3}"/>
              </a:ext>
            </a:extLst>
          </p:cNvPr>
          <p:cNvSpPr txBox="1"/>
          <p:nvPr/>
        </p:nvSpPr>
        <p:spPr>
          <a:xfrm>
            <a:off x="1824610" y="3991014"/>
            <a:ext cx="2723823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00002F"/>
              </a:buClr>
              <a:buFont typeface="Wingdings" panose="05000000000000000000" pitchFamily="2" charset="2"/>
              <a:buChar char="u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손쉽게 예약부터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결제까지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buClr>
                <a:schemeClr val="accent5">
                  <a:lumMod val="50000"/>
                </a:schemeClr>
              </a:buClr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Clr>
                <a:srgbClr val="00002F"/>
              </a:buClr>
              <a:buFont typeface="Wingdings" panose="05000000000000000000" pitchFamily="2" charset="2"/>
              <a:buChar char="u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간편한 캠핑장 검색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Clr>
                <a:srgbClr val="8DBABD"/>
              </a:buClr>
              <a:buFont typeface="Wingdings" panose="05000000000000000000" pitchFamily="2" charset="2"/>
              <a:buChar char="u"/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Clr>
                <a:srgbClr val="00002F"/>
              </a:buClr>
              <a:buFont typeface="Wingdings" panose="05000000000000000000" pitchFamily="2" charset="2"/>
              <a:buChar char="u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캠핑 지도로 나의 캠핑기록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buClr>
                <a:schemeClr val="accent5">
                  <a:lumMod val="50000"/>
                </a:schemeClr>
              </a:buClr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남기기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buClr>
                <a:schemeClr val="accent5">
                  <a:lumMod val="50000"/>
                </a:schemeClr>
              </a:buClr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Clr>
                <a:srgbClr val="00002F"/>
              </a:buClr>
              <a:buFont typeface="Wingdings" panose="05000000000000000000" pitchFamily="2" charset="2"/>
              <a:buChar char="u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유용한 캠핑 정보를 얻을 수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buClr>
                <a:schemeClr val="accent5">
                  <a:lumMod val="50000"/>
                </a:schemeClr>
              </a:buClr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있는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캠퍼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커뮤니티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7995DB9-846C-4857-8B42-20F9F06EC1D7}"/>
              </a:ext>
            </a:extLst>
          </p:cNvPr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FBC9C24-31B2-493D-93AB-98A40D1B5BB5}"/>
              </a:ext>
            </a:extLst>
          </p:cNvPr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F872DE3-1AAB-475C-ABDA-303B644FA2E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658DD18-960A-44E6-AB42-DF3AC0D11DD7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3765859-89F5-48F6-BDFA-E467C78C7138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F33FD35-FC54-427F-8E3B-33FA7FAAEFE6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CEABED9-FC8D-4C63-A792-A70B15E4AB99}"/>
              </a:ext>
            </a:extLst>
          </p:cNvPr>
          <p:cNvSpPr txBox="1"/>
          <p:nvPr/>
        </p:nvSpPr>
        <p:spPr>
          <a:xfrm>
            <a:off x="937435" y="512094"/>
            <a:ext cx="160813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소개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E2EB6C-6201-484E-8BC3-A9445C16B29C}"/>
              </a:ext>
            </a:extLst>
          </p:cNvPr>
          <p:cNvSpPr txBox="1"/>
          <p:nvPr/>
        </p:nvSpPr>
        <p:spPr>
          <a:xfrm>
            <a:off x="937435" y="988811"/>
            <a:ext cx="113845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기본적인 서비스</a:t>
            </a:r>
          </a:p>
        </p:txBody>
      </p:sp>
    </p:spTree>
    <p:extLst>
      <p:ext uri="{BB962C8B-B14F-4D97-AF65-F5344CB8AC3E}">
        <p14:creationId xmlns:p14="http://schemas.microsoft.com/office/powerpoint/2010/main" val="3410156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타원 17">
            <a:extLst>
              <a:ext uri="{FF2B5EF4-FFF2-40B4-BE49-F238E27FC236}">
                <a16:creationId xmlns:a16="http://schemas.microsoft.com/office/drawing/2014/main" id="{93B811D7-773B-4D05-918F-9744EF4595EB}"/>
              </a:ext>
            </a:extLst>
          </p:cNvPr>
          <p:cNvSpPr/>
          <p:nvPr/>
        </p:nvSpPr>
        <p:spPr>
          <a:xfrm>
            <a:off x="4778535" y="2287110"/>
            <a:ext cx="2645228" cy="2645228"/>
          </a:xfrm>
          <a:prstGeom prst="ellipse">
            <a:avLst/>
          </a:prstGeom>
          <a:noFill/>
          <a:ln w="38100">
            <a:solidFill>
              <a:schemeClr val="bg1">
                <a:lumMod val="9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래픽 1" descr="하이킹">
            <a:extLst>
              <a:ext uri="{FF2B5EF4-FFF2-40B4-BE49-F238E27FC236}">
                <a16:creationId xmlns:a16="http://schemas.microsoft.com/office/drawing/2014/main" id="{C0560C5E-090A-4DDD-B67E-3EAEB45E1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6516" y="2287110"/>
            <a:ext cx="1141890" cy="1141890"/>
          </a:xfrm>
          <a:prstGeom prst="rect">
            <a:avLst/>
          </a:prstGeom>
        </p:spPr>
      </p:pic>
      <p:pic>
        <p:nvPicPr>
          <p:cNvPr id="3" name="그래픽 2" descr="텐트">
            <a:extLst>
              <a:ext uri="{FF2B5EF4-FFF2-40B4-BE49-F238E27FC236}">
                <a16:creationId xmlns:a16="http://schemas.microsoft.com/office/drawing/2014/main" id="{070A00B8-970C-4670-8D88-F5FACF3B1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43595" y="2287110"/>
            <a:ext cx="1141890" cy="114189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88521AD-3405-497F-8824-4D205A5D3739}"/>
              </a:ext>
            </a:extLst>
          </p:cNvPr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8E94D08-1A08-4953-ABF3-6416D41C5DF7}"/>
              </a:ext>
            </a:extLst>
          </p:cNvPr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6267CE-E079-4186-8289-B23A671CDAD4}"/>
              </a:ext>
            </a:extLst>
          </p:cNvPr>
          <p:cNvSpPr txBox="1"/>
          <p:nvPr/>
        </p:nvSpPr>
        <p:spPr>
          <a:xfrm>
            <a:off x="1026522" y="989148"/>
            <a:ext cx="100540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사용자별 기능</a:t>
            </a:r>
          </a:p>
        </p:txBody>
      </p:sp>
      <p:pic>
        <p:nvPicPr>
          <p:cNvPr id="9" name="그래픽 8" descr="마케팅">
            <a:extLst>
              <a:ext uri="{FF2B5EF4-FFF2-40B4-BE49-F238E27FC236}">
                <a16:creationId xmlns:a16="http://schemas.microsoft.com/office/drawing/2014/main" id="{679BB7E2-195C-4A72-A287-683B0B43CE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5638800" y="4293423"/>
            <a:ext cx="914400" cy="914400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9FE6B88-FE1D-4C10-B812-CB2AE9040A7A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F750E2F-D05E-4103-863D-BB0F18AAFF9F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AD97BD2-B667-4247-9480-86C25FB527B5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A17C174-B6B0-47D9-88EE-7B72F5746FD3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7F9EB8F-6DA3-43AE-A5B2-296CBB67269F}"/>
              </a:ext>
            </a:extLst>
          </p:cNvPr>
          <p:cNvSpPr txBox="1"/>
          <p:nvPr/>
        </p:nvSpPr>
        <p:spPr>
          <a:xfrm>
            <a:off x="3653773" y="2457945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캠퍼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6C2172-0F0D-4667-9563-D1C72402CC70}"/>
              </a:ext>
            </a:extLst>
          </p:cNvPr>
          <p:cNvSpPr txBox="1"/>
          <p:nvPr/>
        </p:nvSpPr>
        <p:spPr>
          <a:xfrm>
            <a:off x="7885485" y="2457945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업주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2E3F02-B2B7-403B-93DF-E72B280744E4}"/>
              </a:ext>
            </a:extLst>
          </p:cNvPr>
          <p:cNvSpPr txBox="1"/>
          <p:nvPr/>
        </p:nvSpPr>
        <p:spPr>
          <a:xfrm>
            <a:off x="5269492" y="5207823"/>
            <a:ext cx="1653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플랫폼 관리자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453254-2771-4FE4-A7AF-E738B280A6AE}"/>
              </a:ext>
            </a:extLst>
          </p:cNvPr>
          <p:cNvSpPr txBox="1"/>
          <p:nvPr/>
        </p:nvSpPr>
        <p:spPr>
          <a:xfrm>
            <a:off x="937435" y="512094"/>
            <a:ext cx="160813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소개</a:t>
            </a:r>
          </a:p>
        </p:txBody>
      </p:sp>
    </p:spTree>
    <p:extLst>
      <p:ext uri="{BB962C8B-B14F-4D97-AF65-F5344CB8AC3E}">
        <p14:creationId xmlns:p14="http://schemas.microsoft.com/office/powerpoint/2010/main" val="788157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타원 17">
            <a:extLst>
              <a:ext uri="{FF2B5EF4-FFF2-40B4-BE49-F238E27FC236}">
                <a16:creationId xmlns:a16="http://schemas.microsoft.com/office/drawing/2014/main" id="{95A27561-EDC2-4603-BB72-CC7DAE181F4E}"/>
              </a:ext>
            </a:extLst>
          </p:cNvPr>
          <p:cNvSpPr/>
          <p:nvPr/>
        </p:nvSpPr>
        <p:spPr>
          <a:xfrm>
            <a:off x="4778535" y="2287110"/>
            <a:ext cx="2645228" cy="2645228"/>
          </a:xfrm>
          <a:prstGeom prst="ellipse">
            <a:avLst/>
          </a:prstGeom>
          <a:noFill/>
          <a:ln w="38100">
            <a:solidFill>
              <a:schemeClr val="bg1">
                <a:lumMod val="9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래픽 1" descr="하이킹">
            <a:extLst>
              <a:ext uri="{FF2B5EF4-FFF2-40B4-BE49-F238E27FC236}">
                <a16:creationId xmlns:a16="http://schemas.microsoft.com/office/drawing/2014/main" id="{C0560C5E-090A-4DDD-B67E-3EAEB45E1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6516" y="2287110"/>
            <a:ext cx="1141890" cy="1141890"/>
          </a:xfrm>
          <a:prstGeom prst="rect">
            <a:avLst/>
          </a:prstGeom>
        </p:spPr>
      </p:pic>
      <p:pic>
        <p:nvPicPr>
          <p:cNvPr id="3" name="그래픽 2" descr="텐트">
            <a:extLst>
              <a:ext uri="{FF2B5EF4-FFF2-40B4-BE49-F238E27FC236}">
                <a16:creationId xmlns:a16="http://schemas.microsoft.com/office/drawing/2014/main" id="{070A00B8-970C-4670-8D88-F5FACF3B1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43595" y="2287110"/>
            <a:ext cx="1141890" cy="114189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88521AD-3405-497F-8824-4D205A5D3739}"/>
              </a:ext>
            </a:extLst>
          </p:cNvPr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8E94D08-1A08-4953-ABF3-6416D41C5DF7}"/>
              </a:ext>
            </a:extLst>
          </p:cNvPr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래픽 8" descr="마케팅">
            <a:extLst>
              <a:ext uri="{FF2B5EF4-FFF2-40B4-BE49-F238E27FC236}">
                <a16:creationId xmlns:a16="http://schemas.microsoft.com/office/drawing/2014/main" id="{679BB7E2-195C-4A72-A287-683B0B43CE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5638800" y="4293423"/>
            <a:ext cx="914400" cy="914400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9FE6B88-FE1D-4C10-B812-CB2AE9040A7A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F750E2F-D05E-4103-863D-BB0F18AAFF9F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AD97BD2-B667-4247-9480-86C25FB527B5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A17C174-B6B0-47D9-88EE-7B72F5746FD3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7F9EB8F-6DA3-43AE-A5B2-296CBB67269F}"/>
              </a:ext>
            </a:extLst>
          </p:cNvPr>
          <p:cNvSpPr txBox="1"/>
          <p:nvPr/>
        </p:nvSpPr>
        <p:spPr>
          <a:xfrm>
            <a:off x="3653773" y="2457945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캠퍼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6C2172-0F0D-4667-9563-D1C72402CC70}"/>
              </a:ext>
            </a:extLst>
          </p:cNvPr>
          <p:cNvSpPr txBox="1"/>
          <p:nvPr/>
        </p:nvSpPr>
        <p:spPr>
          <a:xfrm>
            <a:off x="7885485" y="2457945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업주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2E3F02-B2B7-403B-93DF-E72B280744E4}"/>
              </a:ext>
            </a:extLst>
          </p:cNvPr>
          <p:cNvSpPr txBox="1"/>
          <p:nvPr/>
        </p:nvSpPr>
        <p:spPr>
          <a:xfrm>
            <a:off x="5269492" y="5207823"/>
            <a:ext cx="1653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플랫폼 관리자</a:t>
            </a: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4D2C5B1B-529B-4079-B583-23FC598C760F}"/>
              </a:ext>
            </a:extLst>
          </p:cNvPr>
          <p:cNvSpPr/>
          <p:nvPr/>
        </p:nvSpPr>
        <p:spPr>
          <a:xfrm>
            <a:off x="511229" y="2861289"/>
            <a:ext cx="3795287" cy="2277313"/>
          </a:xfrm>
          <a:prstGeom prst="wedgeRectCallout">
            <a:avLst>
              <a:gd name="adj1" fmla="val 53167"/>
              <a:gd name="adj2" fmla="val -4141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캠핑장 검색</a:t>
            </a:r>
            <a:endParaRPr lang="en-US" altLang="ko-KR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캠핑장 예약</a:t>
            </a:r>
            <a:endParaRPr lang="en-US" altLang="ko-KR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 수정</a:t>
            </a:r>
            <a:r>
              <a:rPr lang="en-US" altLang="ko-KR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취소</a:t>
            </a:r>
            <a:endParaRPr lang="en-US" altLang="ko-KR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리뷰</a:t>
            </a:r>
            <a:r>
              <a:rPr lang="en-US" altLang="ko-KR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문의사항</a:t>
            </a:r>
            <a:endParaRPr lang="en-US" altLang="ko-KR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캠핑 지도</a:t>
            </a:r>
            <a:endParaRPr lang="en-US" altLang="ko-KR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9ADEED-00C7-41C4-998D-DB104E4F7798}"/>
              </a:ext>
            </a:extLst>
          </p:cNvPr>
          <p:cNvSpPr txBox="1"/>
          <p:nvPr/>
        </p:nvSpPr>
        <p:spPr>
          <a:xfrm>
            <a:off x="1026522" y="989148"/>
            <a:ext cx="100540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사용자별 기능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C591FA-E3F2-4D33-9F94-CDE9EA00D51C}"/>
              </a:ext>
            </a:extLst>
          </p:cNvPr>
          <p:cNvSpPr txBox="1"/>
          <p:nvPr/>
        </p:nvSpPr>
        <p:spPr>
          <a:xfrm>
            <a:off x="937435" y="512094"/>
            <a:ext cx="160813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소개</a:t>
            </a:r>
          </a:p>
        </p:txBody>
      </p:sp>
    </p:spTree>
    <p:extLst>
      <p:ext uri="{BB962C8B-B14F-4D97-AF65-F5344CB8AC3E}">
        <p14:creationId xmlns:p14="http://schemas.microsoft.com/office/powerpoint/2010/main" val="696837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타원 17">
            <a:extLst>
              <a:ext uri="{FF2B5EF4-FFF2-40B4-BE49-F238E27FC236}">
                <a16:creationId xmlns:a16="http://schemas.microsoft.com/office/drawing/2014/main" id="{95A27561-EDC2-4603-BB72-CC7DAE181F4E}"/>
              </a:ext>
            </a:extLst>
          </p:cNvPr>
          <p:cNvSpPr/>
          <p:nvPr/>
        </p:nvSpPr>
        <p:spPr>
          <a:xfrm>
            <a:off x="4778535" y="2287110"/>
            <a:ext cx="2645228" cy="2645228"/>
          </a:xfrm>
          <a:prstGeom prst="ellipse">
            <a:avLst/>
          </a:prstGeom>
          <a:noFill/>
          <a:ln w="38100">
            <a:solidFill>
              <a:schemeClr val="bg1">
                <a:lumMod val="9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래픽 1" descr="하이킹">
            <a:extLst>
              <a:ext uri="{FF2B5EF4-FFF2-40B4-BE49-F238E27FC236}">
                <a16:creationId xmlns:a16="http://schemas.microsoft.com/office/drawing/2014/main" id="{C0560C5E-090A-4DDD-B67E-3EAEB45E1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6516" y="2287110"/>
            <a:ext cx="1141890" cy="1141890"/>
          </a:xfrm>
          <a:prstGeom prst="rect">
            <a:avLst/>
          </a:prstGeom>
        </p:spPr>
      </p:pic>
      <p:pic>
        <p:nvPicPr>
          <p:cNvPr id="3" name="그래픽 2" descr="텐트">
            <a:extLst>
              <a:ext uri="{FF2B5EF4-FFF2-40B4-BE49-F238E27FC236}">
                <a16:creationId xmlns:a16="http://schemas.microsoft.com/office/drawing/2014/main" id="{070A00B8-970C-4670-8D88-F5FACF3B1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43595" y="2287110"/>
            <a:ext cx="1141890" cy="114189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88521AD-3405-497F-8824-4D205A5D3739}"/>
              </a:ext>
            </a:extLst>
          </p:cNvPr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8E94D08-1A08-4953-ABF3-6416D41C5DF7}"/>
              </a:ext>
            </a:extLst>
          </p:cNvPr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래픽 8" descr="마케팅">
            <a:extLst>
              <a:ext uri="{FF2B5EF4-FFF2-40B4-BE49-F238E27FC236}">
                <a16:creationId xmlns:a16="http://schemas.microsoft.com/office/drawing/2014/main" id="{679BB7E2-195C-4A72-A287-683B0B43CE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5638800" y="4293423"/>
            <a:ext cx="914400" cy="914400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9FE6B88-FE1D-4C10-B812-CB2AE9040A7A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F750E2F-D05E-4103-863D-BB0F18AAFF9F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AD97BD2-B667-4247-9480-86C25FB527B5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A17C174-B6B0-47D9-88EE-7B72F5746FD3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7F9EB8F-6DA3-43AE-A5B2-296CBB67269F}"/>
              </a:ext>
            </a:extLst>
          </p:cNvPr>
          <p:cNvSpPr txBox="1"/>
          <p:nvPr/>
        </p:nvSpPr>
        <p:spPr>
          <a:xfrm>
            <a:off x="3653773" y="2457945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캠퍼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6C2172-0F0D-4667-9563-D1C72402CC70}"/>
              </a:ext>
            </a:extLst>
          </p:cNvPr>
          <p:cNvSpPr txBox="1"/>
          <p:nvPr/>
        </p:nvSpPr>
        <p:spPr>
          <a:xfrm>
            <a:off x="7885485" y="2457945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업주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2E3F02-B2B7-403B-93DF-E72B280744E4}"/>
              </a:ext>
            </a:extLst>
          </p:cNvPr>
          <p:cNvSpPr txBox="1"/>
          <p:nvPr/>
        </p:nvSpPr>
        <p:spPr>
          <a:xfrm>
            <a:off x="5269492" y="5207823"/>
            <a:ext cx="1653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플랫폼 관리자</a:t>
            </a: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4D2C5B1B-529B-4079-B583-23FC598C760F}"/>
              </a:ext>
            </a:extLst>
          </p:cNvPr>
          <p:cNvSpPr/>
          <p:nvPr/>
        </p:nvSpPr>
        <p:spPr>
          <a:xfrm>
            <a:off x="511229" y="2861289"/>
            <a:ext cx="3795287" cy="2277313"/>
          </a:xfrm>
          <a:prstGeom prst="wedgeRectCallout">
            <a:avLst>
              <a:gd name="adj1" fmla="val 53167"/>
              <a:gd name="adj2" fmla="val -4141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캠핑장 검색</a:t>
            </a:r>
            <a:endParaRPr lang="en-US" altLang="ko-KR" dirty="0">
              <a:solidFill>
                <a:srgbClr val="0000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캠핑장 예약</a:t>
            </a:r>
            <a:endParaRPr lang="en-US" altLang="ko-KR" dirty="0">
              <a:solidFill>
                <a:srgbClr val="0000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예약 수정</a:t>
            </a:r>
            <a:r>
              <a:rPr lang="en-US" altLang="ko-KR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취소</a:t>
            </a:r>
            <a:endParaRPr lang="en-US" altLang="ko-KR" dirty="0">
              <a:solidFill>
                <a:srgbClr val="0000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리뷰</a:t>
            </a:r>
            <a:r>
              <a:rPr lang="en-US" altLang="ko-KR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문의사항</a:t>
            </a:r>
            <a:endParaRPr lang="en-US" altLang="ko-KR" dirty="0">
              <a:solidFill>
                <a:srgbClr val="0000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캠핑 지도</a:t>
            </a:r>
            <a:endParaRPr lang="en-US" altLang="ko-KR" dirty="0">
              <a:solidFill>
                <a:srgbClr val="0000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70F51426-34B7-433A-8BDB-54B4945F66FA}"/>
              </a:ext>
            </a:extLst>
          </p:cNvPr>
          <p:cNvSpPr/>
          <p:nvPr/>
        </p:nvSpPr>
        <p:spPr>
          <a:xfrm>
            <a:off x="8011488" y="2902742"/>
            <a:ext cx="3669284" cy="2277313"/>
          </a:xfrm>
          <a:prstGeom prst="wedgeRectCallout">
            <a:avLst>
              <a:gd name="adj1" fmla="val -53531"/>
              <a:gd name="adj2" fmla="val -3711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캠핑장 정보 등록</a:t>
            </a:r>
            <a:endParaRPr lang="en-US" altLang="ko-KR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캠핑장 예약 관리</a:t>
            </a:r>
            <a:endParaRPr lang="en-US" altLang="ko-KR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리뷰</a:t>
            </a:r>
            <a:r>
              <a:rPr lang="en-US" altLang="ko-KR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문의사항 답글</a:t>
            </a:r>
            <a:endParaRPr lang="en-US" altLang="ko-KR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9690E2-6A32-415A-90C3-F9546D289142}"/>
              </a:ext>
            </a:extLst>
          </p:cNvPr>
          <p:cNvSpPr txBox="1"/>
          <p:nvPr/>
        </p:nvSpPr>
        <p:spPr>
          <a:xfrm>
            <a:off x="1026522" y="989148"/>
            <a:ext cx="100540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사용자별 기능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76E34F-6510-4F94-B338-A2CCDCDB1080}"/>
              </a:ext>
            </a:extLst>
          </p:cNvPr>
          <p:cNvSpPr txBox="1"/>
          <p:nvPr/>
        </p:nvSpPr>
        <p:spPr>
          <a:xfrm>
            <a:off x="937435" y="512094"/>
            <a:ext cx="160813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소개</a:t>
            </a:r>
          </a:p>
        </p:txBody>
      </p:sp>
    </p:spTree>
    <p:extLst>
      <p:ext uri="{BB962C8B-B14F-4D97-AF65-F5344CB8AC3E}">
        <p14:creationId xmlns:p14="http://schemas.microsoft.com/office/powerpoint/2010/main" val="3886519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타원 17">
            <a:extLst>
              <a:ext uri="{FF2B5EF4-FFF2-40B4-BE49-F238E27FC236}">
                <a16:creationId xmlns:a16="http://schemas.microsoft.com/office/drawing/2014/main" id="{95A27561-EDC2-4603-BB72-CC7DAE181F4E}"/>
              </a:ext>
            </a:extLst>
          </p:cNvPr>
          <p:cNvSpPr/>
          <p:nvPr/>
        </p:nvSpPr>
        <p:spPr>
          <a:xfrm>
            <a:off x="4778535" y="2287110"/>
            <a:ext cx="2645228" cy="2645228"/>
          </a:xfrm>
          <a:prstGeom prst="ellipse">
            <a:avLst/>
          </a:prstGeom>
          <a:noFill/>
          <a:ln w="38100">
            <a:solidFill>
              <a:schemeClr val="bg1">
                <a:lumMod val="9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래픽 1" descr="하이킹">
            <a:extLst>
              <a:ext uri="{FF2B5EF4-FFF2-40B4-BE49-F238E27FC236}">
                <a16:creationId xmlns:a16="http://schemas.microsoft.com/office/drawing/2014/main" id="{C0560C5E-090A-4DDD-B67E-3EAEB45E1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6516" y="2287110"/>
            <a:ext cx="1141890" cy="1141890"/>
          </a:xfrm>
          <a:prstGeom prst="rect">
            <a:avLst/>
          </a:prstGeom>
        </p:spPr>
      </p:pic>
      <p:pic>
        <p:nvPicPr>
          <p:cNvPr id="3" name="그래픽 2" descr="텐트">
            <a:extLst>
              <a:ext uri="{FF2B5EF4-FFF2-40B4-BE49-F238E27FC236}">
                <a16:creationId xmlns:a16="http://schemas.microsoft.com/office/drawing/2014/main" id="{070A00B8-970C-4670-8D88-F5FACF3B1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43595" y="2287110"/>
            <a:ext cx="1141890" cy="114189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88521AD-3405-497F-8824-4D205A5D3739}"/>
              </a:ext>
            </a:extLst>
          </p:cNvPr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8E94D08-1A08-4953-ABF3-6416D41C5DF7}"/>
              </a:ext>
            </a:extLst>
          </p:cNvPr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래픽 8" descr="마케팅">
            <a:extLst>
              <a:ext uri="{FF2B5EF4-FFF2-40B4-BE49-F238E27FC236}">
                <a16:creationId xmlns:a16="http://schemas.microsoft.com/office/drawing/2014/main" id="{679BB7E2-195C-4A72-A287-683B0B43CE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5638800" y="4293423"/>
            <a:ext cx="914400" cy="914400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9FE6B88-FE1D-4C10-B812-CB2AE9040A7A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F750E2F-D05E-4103-863D-BB0F18AAFF9F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AD97BD2-B667-4247-9480-86C25FB527B5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A17C174-B6B0-47D9-88EE-7B72F5746FD3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7F9EB8F-6DA3-43AE-A5B2-296CBB67269F}"/>
              </a:ext>
            </a:extLst>
          </p:cNvPr>
          <p:cNvSpPr txBox="1"/>
          <p:nvPr/>
        </p:nvSpPr>
        <p:spPr>
          <a:xfrm>
            <a:off x="3653773" y="2457945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캠퍼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6C2172-0F0D-4667-9563-D1C72402CC70}"/>
              </a:ext>
            </a:extLst>
          </p:cNvPr>
          <p:cNvSpPr txBox="1"/>
          <p:nvPr/>
        </p:nvSpPr>
        <p:spPr>
          <a:xfrm>
            <a:off x="7885485" y="2457945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업주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2E3F02-B2B7-403B-93DF-E72B280744E4}"/>
              </a:ext>
            </a:extLst>
          </p:cNvPr>
          <p:cNvSpPr txBox="1"/>
          <p:nvPr/>
        </p:nvSpPr>
        <p:spPr>
          <a:xfrm>
            <a:off x="5269492" y="5207823"/>
            <a:ext cx="1653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플랫폼 관리자</a:t>
            </a: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4D2C5B1B-529B-4079-B583-23FC598C760F}"/>
              </a:ext>
            </a:extLst>
          </p:cNvPr>
          <p:cNvSpPr/>
          <p:nvPr/>
        </p:nvSpPr>
        <p:spPr>
          <a:xfrm>
            <a:off x="511229" y="2861289"/>
            <a:ext cx="3795287" cy="2277313"/>
          </a:xfrm>
          <a:prstGeom prst="wedgeRectCallout">
            <a:avLst>
              <a:gd name="adj1" fmla="val 53167"/>
              <a:gd name="adj2" fmla="val -4141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캠핑장 검색</a:t>
            </a:r>
            <a:endParaRPr lang="en-US" altLang="ko-KR" dirty="0">
              <a:solidFill>
                <a:srgbClr val="0000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캠핑장 예약</a:t>
            </a:r>
            <a:endParaRPr lang="en-US" altLang="ko-KR" dirty="0">
              <a:solidFill>
                <a:srgbClr val="0000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예약 수정</a:t>
            </a:r>
            <a:r>
              <a:rPr lang="en-US" altLang="ko-KR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취소</a:t>
            </a:r>
            <a:endParaRPr lang="en-US" altLang="ko-KR" dirty="0">
              <a:solidFill>
                <a:srgbClr val="0000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리뷰</a:t>
            </a:r>
            <a:r>
              <a:rPr lang="en-US" altLang="ko-KR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문의사항</a:t>
            </a:r>
            <a:endParaRPr lang="en-US" altLang="ko-KR" dirty="0">
              <a:solidFill>
                <a:srgbClr val="0000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캠핑 지도</a:t>
            </a:r>
            <a:endParaRPr lang="en-US" altLang="ko-KR" dirty="0">
              <a:solidFill>
                <a:srgbClr val="0000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70F51426-34B7-433A-8BDB-54B4945F66FA}"/>
              </a:ext>
            </a:extLst>
          </p:cNvPr>
          <p:cNvSpPr/>
          <p:nvPr/>
        </p:nvSpPr>
        <p:spPr>
          <a:xfrm>
            <a:off x="8011488" y="2902742"/>
            <a:ext cx="3669284" cy="2277313"/>
          </a:xfrm>
          <a:prstGeom prst="wedgeRectCallout">
            <a:avLst>
              <a:gd name="adj1" fmla="val -53531"/>
              <a:gd name="adj2" fmla="val -37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캠핑장 정보 등록</a:t>
            </a:r>
            <a:endParaRPr lang="en-US" altLang="ko-KR" dirty="0">
              <a:solidFill>
                <a:srgbClr val="0000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캠핑장 예약 관리</a:t>
            </a:r>
            <a:endParaRPr lang="en-US" altLang="ko-KR" dirty="0">
              <a:solidFill>
                <a:srgbClr val="0000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리뷰</a:t>
            </a:r>
            <a:r>
              <a:rPr lang="en-US" altLang="ko-KR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문의사항 답글</a:t>
            </a:r>
            <a:endParaRPr lang="en-US" altLang="ko-KR" dirty="0">
              <a:solidFill>
                <a:srgbClr val="0000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AEF7BCD3-C68C-4F1F-8CDF-F50F998E4C5D}"/>
              </a:ext>
            </a:extLst>
          </p:cNvPr>
          <p:cNvSpPr/>
          <p:nvPr/>
        </p:nvSpPr>
        <p:spPr>
          <a:xfrm>
            <a:off x="4198356" y="5727676"/>
            <a:ext cx="3795287" cy="809433"/>
          </a:xfrm>
          <a:prstGeom prst="wedgeRectCallout">
            <a:avLst>
              <a:gd name="adj1" fmla="val 11864"/>
              <a:gd name="adj2" fmla="val -6131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</a:t>
            </a:r>
            <a:r>
              <a:rPr lang="en-US" altLang="ko-KR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컨텐츠 관리</a:t>
            </a:r>
            <a:endParaRPr lang="en-US" altLang="ko-KR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16B4DB-8B5C-4DC6-8D2A-F10DA09F40F0}"/>
              </a:ext>
            </a:extLst>
          </p:cNvPr>
          <p:cNvSpPr txBox="1"/>
          <p:nvPr/>
        </p:nvSpPr>
        <p:spPr>
          <a:xfrm>
            <a:off x="1026522" y="989148"/>
            <a:ext cx="100540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사용자별 기능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6E97EE-7DCC-4992-ADD3-FB312060095F}"/>
              </a:ext>
            </a:extLst>
          </p:cNvPr>
          <p:cNvSpPr txBox="1"/>
          <p:nvPr/>
        </p:nvSpPr>
        <p:spPr>
          <a:xfrm>
            <a:off x="937435" y="512094"/>
            <a:ext cx="160813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소개</a:t>
            </a:r>
          </a:p>
        </p:txBody>
      </p:sp>
    </p:spTree>
    <p:extLst>
      <p:ext uri="{BB962C8B-B14F-4D97-AF65-F5344CB8AC3E}">
        <p14:creationId xmlns:p14="http://schemas.microsoft.com/office/powerpoint/2010/main" val="19066391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1492</TotalTime>
  <Words>1724</Words>
  <Application>Microsoft Office PowerPoint</Application>
  <PresentationFormat>와이드스크린</PresentationFormat>
  <Paragraphs>457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5" baseType="lpstr">
      <vt:lpstr>나눔스퀘어 ExtraBold</vt:lpstr>
      <vt:lpstr>나눔스퀘어</vt:lpstr>
      <vt:lpstr>나눔스퀘어 Bold</vt:lpstr>
      <vt:lpstr>Arial</vt:lpstr>
      <vt:lpstr>맑은 고딕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Lee haim</cp:lastModifiedBy>
  <cp:revision>269</cp:revision>
  <dcterms:created xsi:type="dcterms:W3CDTF">2017-05-29T09:12:16Z</dcterms:created>
  <dcterms:modified xsi:type="dcterms:W3CDTF">2021-06-21T11:40:18Z</dcterms:modified>
</cp:coreProperties>
</file>